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9" r:id="rId3"/>
    <p:sldId id="257" r:id="rId4"/>
    <p:sldId id="258" r:id="rId5"/>
    <p:sldId id="260" r:id="rId6"/>
    <p:sldId id="263" r:id="rId7"/>
    <p:sldId id="264" r:id="rId8"/>
    <p:sldId id="265" r:id="rId9"/>
    <p:sldId id="305" r:id="rId10"/>
    <p:sldId id="266" r:id="rId11"/>
    <p:sldId id="306" r:id="rId12"/>
    <p:sldId id="268" r:id="rId13"/>
    <p:sldId id="307" r:id="rId14"/>
    <p:sldId id="308" r:id="rId15"/>
    <p:sldId id="295" r:id="rId16"/>
    <p:sldId id="296" r:id="rId17"/>
    <p:sldId id="271" r:id="rId18"/>
    <p:sldId id="282" r:id="rId19"/>
    <p:sldId id="270" r:id="rId20"/>
    <p:sldId id="336" r:id="rId21"/>
    <p:sldId id="283" r:id="rId22"/>
    <p:sldId id="284" r:id="rId23"/>
    <p:sldId id="273" r:id="rId24"/>
    <p:sldId id="281" r:id="rId25"/>
    <p:sldId id="341" r:id="rId26"/>
    <p:sldId id="342" r:id="rId27"/>
    <p:sldId id="343" r:id="rId28"/>
    <p:sldId id="344" r:id="rId29"/>
    <p:sldId id="272" r:id="rId30"/>
    <p:sldId id="275" r:id="rId31"/>
    <p:sldId id="276" r:id="rId32"/>
    <p:sldId id="311" r:id="rId33"/>
    <p:sldId id="277" r:id="rId34"/>
    <p:sldId id="328" r:id="rId35"/>
    <p:sldId id="274" r:id="rId36"/>
    <p:sldId id="348" r:id="rId37"/>
    <p:sldId id="346" r:id="rId38"/>
    <p:sldId id="347" r:id="rId39"/>
    <p:sldId id="310" r:id="rId40"/>
    <p:sldId id="287" r:id="rId41"/>
    <p:sldId id="288" r:id="rId42"/>
    <p:sldId id="294" r:id="rId43"/>
    <p:sldId id="293" r:id="rId44"/>
    <p:sldId id="290" r:id="rId45"/>
    <p:sldId id="337" r:id="rId46"/>
    <p:sldId id="292" r:id="rId47"/>
    <p:sldId id="291" r:id="rId48"/>
    <p:sldId id="301" r:id="rId49"/>
    <p:sldId id="335" r:id="rId50"/>
    <p:sldId id="297" r:id="rId51"/>
    <p:sldId id="298" r:id="rId52"/>
    <p:sldId id="302" r:id="rId53"/>
    <p:sldId id="303" r:id="rId54"/>
    <p:sldId id="304" r:id="rId55"/>
    <p:sldId id="334" r:id="rId56"/>
    <p:sldId id="299" r:id="rId57"/>
    <p:sldId id="345" r:id="rId58"/>
    <p:sldId id="350" r:id="rId59"/>
    <p:sldId id="351" r:id="rId6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6480F-9307-461E-AE28-92CF45D00A1A}" type="datetimeFigureOut">
              <a:rPr lang="ru-RU" smtClean="0"/>
              <a:pPr/>
              <a:t>14.05.2020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C4A7CF-FDFE-40A9-B3E0-00536F4F0A3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A6C4A7CF-FDFE-40A9-B3E0-00536F4F0A32}" type="slidenum">
              <a:rPr lang="ru-RU" smtClean="0"/>
              <a:pPr/>
              <a:t>12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a:blip r:embed="rId2" cstate="print"/>
          <a:stretch>
            <a:fillRect/>
          </a:stretch>
        </a:blipFill>
        <a:effectLst/>
      </p:bgPr>
    </p:bg>
    <p:spTree>
      <p:nvGrpSpPr>
        <p:cNvPr id="1" name=""/>
        <p:cNvGrpSpPr/>
        <p:nvPr/>
      </p:nvGrpSpPr>
      <p:grpSpPr>
        <a:xfrm>
          <a:off x="0" y="0"/>
          <a:ext cx="0" cy="0"/>
          <a:chOff x="0" y="0"/>
          <a:chExt cx="0" cy="0"/>
        </a:xfrm>
      </p:grpSpPr>
      <p:pic>
        <p:nvPicPr>
          <p:cNvPr id="11" name="Picture 5" descr="C:\Users\USER\Desktop\9 мая\Новая папка\я помню.png"/>
          <p:cNvPicPr>
            <a:picLocks noChangeAspect="1" noChangeArrowheads="1"/>
          </p:cNvPicPr>
          <p:nvPr userDrawn="1"/>
        </p:nvPicPr>
        <p:blipFill>
          <a:blip r:embed="rId3" cstate="print"/>
          <a:srcRect/>
          <a:stretch>
            <a:fillRect/>
          </a:stretch>
        </p:blipFill>
        <p:spPr bwMode="auto">
          <a:xfrm>
            <a:off x="2069388" y="3714752"/>
            <a:ext cx="5032605" cy="2000264"/>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BD289CA-0E6D-4222-BC98-4C923CFC15B5}" type="datetimeFigureOut">
              <a:rPr lang="ru-RU" smtClean="0"/>
              <a:pPr/>
              <a:t>14.05.2020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88D338-D052-4500-9A34-9C8066AAC8D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BD289CA-0E6D-4222-BC98-4C923CFC15B5}" type="datetimeFigureOut">
              <a:rPr lang="ru-RU" smtClean="0"/>
              <a:pPr/>
              <a:t>14.05.2020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88D338-D052-4500-9A34-9C8066AAC8D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D289CA-0E6D-4222-BC98-4C923CFC15B5}" type="datetimeFigureOut">
              <a:rPr lang="ru-RU" smtClean="0"/>
              <a:pPr/>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88D338-D052-4500-9A34-9C8066AAC8D8}" type="slidenum">
              <a:rPr lang="ru-RU" smtClean="0"/>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BD289CA-0E6D-4222-BC98-4C923CFC15B5}" type="datetimeFigureOut">
              <a:rPr lang="ru-RU" smtClean="0"/>
              <a:pPr/>
              <a:t>14.05.2020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88D338-D052-4500-9A34-9C8066AAC8D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pic>
        <p:nvPicPr>
          <p:cNvPr id="10" name="Picture 2" descr="C:\Users\USER\Desktop\9 мая\Новая папка\9 мая.png"/>
          <p:cNvPicPr>
            <a:picLocks noChangeAspect="1" noChangeArrowheads="1"/>
          </p:cNvPicPr>
          <p:nvPr userDrawn="1"/>
        </p:nvPicPr>
        <p:blipFill>
          <a:blip r:embed="rId3" cstate="print"/>
          <a:srcRect/>
          <a:stretch>
            <a:fillRect/>
          </a:stretch>
        </p:blipFill>
        <p:spPr bwMode="auto">
          <a:xfrm>
            <a:off x="8215338" y="0"/>
            <a:ext cx="717118" cy="1357322"/>
          </a:xfrm>
          <a:prstGeom prst="rect">
            <a:avLst/>
          </a:prstGeom>
          <a:noFill/>
        </p:spPr>
      </p:pic>
      <p:pic>
        <p:nvPicPr>
          <p:cNvPr id="4098" name="Picture 2" descr="C:\Users\USER\Desktop\шаблоны\лента8.png"/>
          <p:cNvPicPr>
            <a:picLocks noChangeAspect="1" noChangeArrowheads="1"/>
          </p:cNvPicPr>
          <p:nvPr userDrawn="1"/>
        </p:nvPicPr>
        <p:blipFill>
          <a:blip r:embed="rId4" cstate="print"/>
          <a:srcRect/>
          <a:stretch>
            <a:fillRect/>
          </a:stretch>
        </p:blipFill>
        <p:spPr bwMode="auto">
          <a:xfrm>
            <a:off x="357158" y="0"/>
            <a:ext cx="884567" cy="1649543"/>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p:bg>
      <p:bgPr>
        <a:blipFill dpi="0" rotWithShape="1">
          <a:blip r:embed="rId2" cstate="print">
            <a:lum/>
          </a:blip>
          <a:srcRect/>
          <a:stretch>
            <a:fillRect t="-12000" b="-12000"/>
          </a:stretch>
        </a:blipFill>
        <a:effectLst/>
      </p:bgPr>
    </p:bg>
    <p:spTree>
      <p:nvGrpSpPr>
        <p:cNvPr id="1" name=""/>
        <p:cNvGrpSpPr/>
        <p:nvPr/>
      </p:nvGrpSpPr>
      <p:grpSpPr>
        <a:xfrm>
          <a:off x="0" y="0"/>
          <a:ext cx="0" cy="0"/>
          <a:chOff x="0" y="0"/>
          <a:chExt cx="0" cy="0"/>
        </a:xfrm>
      </p:grpSpPr>
      <p:pic>
        <p:nvPicPr>
          <p:cNvPr id="5122" name="Picture 2" descr="C:\Users\USER\Desktop\9 мая\Новая папка\9 мая.png"/>
          <p:cNvPicPr>
            <a:picLocks noChangeAspect="1" noChangeArrowheads="1"/>
          </p:cNvPicPr>
          <p:nvPr userDrawn="1"/>
        </p:nvPicPr>
        <p:blipFill>
          <a:blip r:embed="rId3" cstate="print"/>
          <a:srcRect/>
          <a:stretch>
            <a:fillRect/>
          </a:stretch>
        </p:blipFill>
        <p:spPr bwMode="auto">
          <a:xfrm>
            <a:off x="8215338" y="0"/>
            <a:ext cx="717118" cy="1357322"/>
          </a:xfrm>
          <a:prstGeom prst="rect">
            <a:avLst/>
          </a:prstGeom>
          <a:noFill/>
        </p:spPr>
      </p:pic>
      <p:pic>
        <p:nvPicPr>
          <p:cNvPr id="6" name="Рисунок 5" descr="лента4.png"/>
          <p:cNvPicPr>
            <a:picLocks noChangeAspect="1"/>
          </p:cNvPicPr>
          <p:nvPr userDrawn="1"/>
        </p:nvPicPr>
        <p:blipFill>
          <a:blip r:embed="rId4" cstate="print"/>
          <a:srcRect b="4544"/>
          <a:stretch>
            <a:fillRect/>
          </a:stretch>
        </p:blipFill>
        <p:spPr>
          <a:xfrm>
            <a:off x="285720" y="0"/>
            <a:ext cx="1096199" cy="150019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Два объекта">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pic>
        <p:nvPicPr>
          <p:cNvPr id="1029" name="Picture 5" descr="C:\Users\USER\Desktop\9 мая\Новая папка\ф9.png"/>
          <p:cNvPicPr>
            <a:picLocks noChangeAspect="1" noChangeArrowheads="1"/>
          </p:cNvPicPr>
          <p:nvPr userDrawn="1"/>
        </p:nvPicPr>
        <p:blipFill>
          <a:blip r:embed="rId3" cstate="print"/>
          <a:srcRect b="16101"/>
          <a:stretch>
            <a:fillRect/>
          </a:stretch>
        </p:blipFill>
        <p:spPr bwMode="auto">
          <a:xfrm>
            <a:off x="0" y="-214338"/>
            <a:ext cx="1873245" cy="1571636"/>
          </a:xfrm>
          <a:prstGeom prst="rect">
            <a:avLst/>
          </a:prstGeom>
          <a:noFill/>
        </p:spPr>
      </p:pic>
      <p:pic>
        <p:nvPicPr>
          <p:cNvPr id="1026" name="Picture 2" descr="C:\Users\USER\Desktop\шаблоны\лента5.png"/>
          <p:cNvPicPr>
            <a:picLocks noChangeAspect="1" noChangeArrowheads="1"/>
          </p:cNvPicPr>
          <p:nvPr userDrawn="1"/>
        </p:nvPicPr>
        <p:blipFill>
          <a:blip r:embed="rId4" cstate="print"/>
          <a:srcRect/>
          <a:stretch>
            <a:fillRect/>
          </a:stretch>
        </p:blipFill>
        <p:spPr bwMode="auto">
          <a:xfrm>
            <a:off x="7929586" y="142852"/>
            <a:ext cx="809303" cy="135732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Два объекта">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pic>
        <p:nvPicPr>
          <p:cNvPr id="2056" name="Picture 8" descr="C:\Users\USER\Desktop\9 мая\Новая папка\ф1.png"/>
          <p:cNvPicPr>
            <a:picLocks noChangeAspect="1" noChangeArrowheads="1"/>
          </p:cNvPicPr>
          <p:nvPr userDrawn="1"/>
        </p:nvPicPr>
        <p:blipFill>
          <a:blip r:embed="rId3" cstate="print"/>
          <a:srcRect/>
          <a:stretch>
            <a:fillRect/>
          </a:stretch>
        </p:blipFill>
        <p:spPr bwMode="auto">
          <a:xfrm>
            <a:off x="0" y="0"/>
            <a:ext cx="1357298" cy="1357298"/>
          </a:xfrm>
          <a:prstGeom prst="rect">
            <a:avLst/>
          </a:prstGeom>
          <a:noFill/>
        </p:spPr>
      </p:pic>
      <p:pic>
        <p:nvPicPr>
          <p:cNvPr id="2050" name="Picture 2" descr="C:\Users\USER\Desktop\шаблоны\лента6.png"/>
          <p:cNvPicPr>
            <a:picLocks noChangeAspect="1" noChangeArrowheads="1"/>
          </p:cNvPicPr>
          <p:nvPr userDrawn="1"/>
        </p:nvPicPr>
        <p:blipFill>
          <a:blip r:embed="rId4" cstate="print"/>
          <a:srcRect/>
          <a:stretch>
            <a:fillRect/>
          </a:stretch>
        </p:blipFill>
        <p:spPr bwMode="auto">
          <a:xfrm>
            <a:off x="7786710" y="214290"/>
            <a:ext cx="1085768" cy="1500198"/>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Два объекта">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pic>
        <p:nvPicPr>
          <p:cNvPr id="3078" name="Picture 6" descr="C:\Users\USER\Desktop\9 мая\Новая папка\ф4.png"/>
          <p:cNvPicPr>
            <a:picLocks noChangeAspect="1" noChangeArrowheads="1"/>
          </p:cNvPicPr>
          <p:nvPr userDrawn="1"/>
        </p:nvPicPr>
        <p:blipFill>
          <a:blip r:embed="rId3" cstate="print"/>
          <a:srcRect/>
          <a:stretch>
            <a:fillRect/>
          </a:stretch>
        </p:blipFill>
        <p:spPr bwMode="auto">
          <a:xfrm>
            <a:off x="142844" y="0"/>
            <a:ext cx="1404924" cy="1404924"/>
          </a:xfrm>
          <a:prstGeom prst="rect">
            <a:avLst/>
          </a:prstGeom>
          <a:noFill/>
        </p:spPr>
      </p:pic>
      <p:pic>
        <p:nvPicPr>
          <p:cNvPr id="3074" name="Picture 2" descr="C:\Users\USER\Desktop\шаблоны\лента7.png"/>
          <p:cNvPicPr>
            <a:picLocks noChangeAspect="1" noChangeArrowheads="1"/>
          </p:cNvPicPr>
          <p:nvPr userDrawn="1"/>
        </p:nvPicPr>
        <p:blipFill>
          <a:blip r:embed="rId4" cstate="print"/>
          <a:srcRect/>
          <a:stretch>
            <a:fillRect/>
          </a:stretch>
        </p:blipFill>
        <p:spPr bwMode="auto">
          <a:xfrm flipH="1">
            <a:off x="7876900" y="142852"/>
            <a:ext cx="992096" cy="1571636"/>
          </a:xfrm>
          <a:prstGeom prst="rect">
            <a:avLst/>
          </a:prstGeom>
          <a:noFill/>
        </p:spPr>
      </p:pic>
      <p:pic>
        <p:nvPicPr>
          <p:cNvPr id="4" name="Рисунок 3" descr="надпись5.png"/>
          <p:cNvPicPr>
            <a:picLocks noChangeAspect="1"/>
          </p:cNvPicPr>
          <p:nvPr userDrawn="1"/>
        </p:nvPicPr>
        <p:blipFill>
          <a:blip r:embed="rId5" cstate="print"/>
          <a:srcRect l="17500" r="7500"/>
          <a:stretch>
            <a:fillRect/>
          </a:stretch>
        </p:blipFill>
        <p:spPr>
          <a:xfrm>
            <a:off x="1785918" y="5397500"/>
            <a:ext cx="4929222" cy="14605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равнение">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10" name="TextBox 9"/>
          <p:cNvSpPr txBox="1"/>
          <p:nvPr userDrawn="1"/>
        </p:nvSpPr>
        <p:spPr>
          <a:xfrm>
            <a:off x="3071802" y="285728"/>
            <a:ext cx="2071702" cy="523220"/>
          </a:xfrm>
          <a:prstGeom prst="rect">
            <a:avLst/>
          </a:prstGeom>
          <a:noFill/>
        </p:spPr>
        <p:txBody>
          <a:bodyPr wrap="square" rtlCol="0">
            <a:spAutoFit/>
          </a:bodyPr>
          <a:lstStyle/>
          <a:p>
            <a:r>
              <a:rPr lang="ru-RU" sz="2800" b="1" dirty="0" smtClean="0">
                <a:solidFill>
                  <a:srgbClr val="FF0000"/>
                </a:solidFill>
              </a:rPr>
              <a:t>Источники </a:t>
            </a:r>
            <a:endParaRPr lang="ru-RU" sz="2800" b="1" dirty="0">
              <a:solidFill>
                <a:srgbClr val="FF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289CA-0E6D-4222-BC98-4C923CFC15B5}" type="datetimeFigureOut">
              <a:rPr lang="ru-RU" smtClean="0"/>
              <a:pPr/>
              <a:t>14.05.2020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8D338-D052-4500-9A34-9C8066AAC8D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62" r:id="rId3"/>
    <p:sldLayoutId id="2147483652" r:id="rId4"/>
    <p:sldLayoutId id="2147483661"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5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20200318-WA0002.jpg"/>
          <p:cNvPicPr>
            <a:picLocks noChangeAspect="1"/>
          </p:cNvPicPr>
          <p:nvPr/>
        </p:nvPicPr>
        <p:blipFill>
          <a:blip r:embed="rId2" cstate="print"/>
          <a:stretch>
            <a:fillRect/>
          </a:stretch>
        </p:blipFill>
        <p:spPr>
          <a:xfrm>
            <a:off x="1643042" y="0"/>
            <a:ext cx="4500594"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214422"/>
            <a:ext cx="7300116" cy="3416320"/>
          </a:xfrm>
          <a:prstGeom prst="rect">
            <a:avLst/>
          </a:prstGeom>
        </p:spPr>
        <p:txBody>
          <a:bodyPr wrap="square">
            <a:spAutoFit/>
          </a:bodyPr>
          <a:lstStyle/>
          <a:p>
            <a:pPr algn="just"/>
            <a:r>
              <a:rPr lang="ru-RU" sz="2400" dirty="0" smtClean="0">
                <a:solidFill>
                  <a:schemeClr val="accent6">
                    <a:lumMod val="20000"/>
                    <a:lumOff val="80000"/>
                  </a:schemeClr>
                </a:solidFill>
              </a:rPr>
              <a:t>Кунченко Константин </a:t>
            </a:r>
            <a:r>
              <a:rPr lang="ru-RU" sz="2400" dirty="0" err="1" smtClean="0">
                <a:solidFill>
                  <a:schemeClr val="accent6">
                    <a:lumMod val="20000"/>
                    <a:lumOff val="80000"/>
                  </a:schemeClr>
                </a:solidFill>
              </a:rPr>
              <a:t>Демьянович</a:t>
            </a:r>
            <a:r>
              <a:rPr lang="ru-RU" sz="2400" dirty="0" smtClean="0">
                <a:solidFill>
                  <a:schemeClr val="accent6">
                    <a:lumMod val="20000"/>
                    <a:lumOff val="80000"/>
                  </a:schemeClr>
                </a:solidFill>
              </a:rPr>
              <a:t> прошел всю войну. Служил красноармейцем артполка. В боях с немецкими захватчиками  первым переправился на правый берег Днепра с боеприпасами под минометным огнем противника. 7 и 8 октября два раза доставил снаряды на открытую позицию под обстрелом противника, чем обеспечил выполнение боевой задачи командования.  За что награжден медалью «За Отвагу». После войны воспитал 9 детей.</a:t>
            </a:r>
            <a:endParaRPr lang="ru-RU" sz="2400" dirty="0">
              <a:solidFill>
                <a:schemeClr val="accent6">
                  <a:lumMod val="20000"/>
                  <a:lumOff val="8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0236.jpg"/>
          <p:cNvPicPr>
            <a:picLocks noChangeAspect="1"/>
          </p:cNvPicPr>
          <p:nvPr/>
        </p:nvPicPr>
        <p:blipFill>
          <a:blip r:embed="rId3" cstate="print"/>
          <a:stretch>
            <a:fillRect/>
          </a:stretch>
        </p:blipFill>
        <p:spPr>
          <a:xfrm>
            <a:off x="2928926" y="0"/>
            <a:ext cx="2786082" cy="4071942"/>
          </a:xfrm>
          <a:prstGeom prst="roundRect">
            <a:avLst/>
          </a:prstGeom>
        </p:spPr>
      </p:pic>
      <p:pic>
        <p:nvPicPr>
          <p:cNvPr id="5" name="Рисунок 4" descr="IMG-20191018-WA0011.jpg"/>
          <p:cNvPicPr>
            <a:picLocks noChangeAspect="1"/>
          </p:cNvPicPr>
          <p:nvPr/>
        </p:nvPicPr>
        <p:blipFill>
          <a:blip r:embed="rId4" cstate="print"/>
          <a:stretch>
            <a:fillRect/>
          </a:stretch>
        </p:blipFill>
        <p:spPr>
          <a:xfrm>
            <a:off x="0" y="0"/>
            <a:ext cx="2428892" cy="4071942"/>
          </a:xfrm>
          <a:prstGeom prst="roundRect">
            <a:avLst/>
          </a:prstGeom>
        </p:spPr>
      </p:pic>
      <p:sp>
        <p:nvSpPr>
          <p:cNvPr id="7" name="Прямоугольник 6"/>
          <p:cNvSpPr/>
          <p:nvPr/>
        </p:nvSpPr>
        <p:spPr>
          <a:xfrm>
            <a:off x="0" y="4071942"/>
            <a:ext cx="1571604" cy="2308324"/>
          </a:xfrm>
          <a:prstGeom prst="rect">
            <a:avLst/>
          </a:prstGeom>
        </p:spPr>
        <p:txBody>
          <a:bodyPr wrap="square">
            <a:spAutoFit/>
          </a:bodyPr>
          <a:lstStyle/>
          <a:p>
            <a:r>
              <a:rPr lang="ru-RU" sz="1600" dirty="0" smtClean="0">
                <a:solidFill>
                  <a:schemeClr val="accent6">
                    <a:lumMod val="20000"/>
                    <a:lumOff val="80000"/>
                  </a:schemeClr>
                </a:solidFill>
              </a:rPr>
              <a:t>Пелагея Чайкина,</a:t>
            </a:r>
          </a:p>
          <a:p>
            <a:r>
              <a:rPr lang="ru-RU" sz="1600" dirty="0" smtClean="0">
                <a:solidFill>
                  <a:schemeClr val="accent6">
                    <a:lumMod val="20000"/>
                    <a:lumOff val="80000"/>
                  </a:schemeClr>
                </a:solidFill>
              </a:rPr>
              <a:t>правнучка Чайкина Василия  Егоровича и  Кунченко Константина </a:t>
            </a:r>
            <a:r>
              <a:rPr lang="ru-RU" sz="1600" dirty="0" err="1" smtClean="0">
                <a:solidFill>
                  <a:schemeClr val="accent6">
                    <a:lumMod val="20000"/>
                    <a:lumOff val="80000"/>
                  </a:schemeClr>
                </a:solidFill>
              </a:rPr>
              <a:t>Демьяновича</a:t>
            </a:r>
            <a:r>
              <a:rPr lang="ru-RU" sz="1600" dirty="0" smtClean="0">
                <a:solidFill>
                  <a:schemeClr val="accent6">
                    <a:lumMod val="20000"/>
                    <a:lumOff val="80000"/>
                  </a:schemeClr>
                </a:solidFill>
              </a:rPr>
              <a:t>.</a:t>
            </a:r>
            <a:endParaRPr lang="ru-RU" sz="1600" dirty="0"/>
          </a:p>
        </p:txBody>
      </p:sp>
      <p:pic>
        <p:nvPicPr>
          <p:cNvPr id="8" name="Рисунок 7" descr="IMG_3330.jpg"/>
          <p:cNvPicPr>
            <a:picLocks noChangeAspect="1"/>
          </p:cNvPicPr>
          <p:nvPr/>
        </p:nvPicPr>
        <p:blipFill>
          <a:blip r:embed="rId5" cstate="print"/>
          <a:stretch>
            <a:fillRect/>
          </a:stretch>
        </p:blipFill>
        <p:spPr>
          <a:xfrm>
            <a:off x="4214810" y="3714752"/>
            <a:ext cx="4572000" cy="3143248"/>
          </a:xfrm>
          <a:prstGeom prst="roundRect">
            <a:avLst/>
          </a:prstGeom>
        </p:spPr>
      </p:pic>
      <p:pic>
        <p:nvPicPr>
          <p:cNvPr id="6" name="Рисунок 5" descr="IMG_1443.jpg"/>
          <p:cNvPicPr>
            <a:picLocks noChangeAspect="1"/>
          </p:cNvPicPr>
          <p:nvPr/>
        </p:nvPicPr>
        <p:blipFill>
          <a:blip r:embed="rId6" cstate="print"/>
          <a:stretch>
            <a:fillRect/>
          </a:stretch>
        </p:blipFill>
        <p:spPr>
          <a:xfrm>
            <a:off x="1428728" y="3357562"/>
            <a:ext cx="2357454" cy="3500438"/>
          </a:xfrm>
          <a:prstGeom prst="roundRect">
            <a:avLst/>
          </a:prstGeom>
        </p:spPr>
      </p:pic>
      <p:pic>
        <p:nvPicPr>
          <p:cNvPr id="9" name="Рисунок 8" descr="image (8).jpg"/>
          <p:cNvPicPr>
            <a:picLocks noChangeAspect="1"/>
          </p:cNvPicPr>
          <p:nvPr/>
        </p:nvPicPr>
        <p:blipFill>
          <a:blip r:embed="rId7" cstate="print"/>
          <a:stretch>
            <a:fillRect/>
          </a:stretch>
        </p:blipFill>
        <p:spPr>
          <a:xfrm>
            <a:off x="6072198" y="0"/>
            <a:ext cx="2357454" cy="3786166"/>
          </a:xfrm>
          <a:prstGeom prst="round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 (14).jpg"/>
          <p:cNvPicPr>
            <a:picLocks noChangeAspect="1"/>
          </p:cNvPicPr>
          <p:nvPr/>
        </p:nvPicPr>
        <p:blipFill>
          <a:blip r:embed="rId2" cstate="print"/>
          <a:stretch>
            <a:fillRect/>
          </a:stretch>
        </p:blipFill>
        <p:spPr>
          <a:xfrm>
            <a:off x="0" y="0"/>
            <a:ext cx="5143500" cy="6858000"/>
          </a:xfrm>
          <a:prstGeom prst="rect">
            <a:avLst/>
          </a:prstGeom>
        </p:spPr>
      </p:pic>
      <p:sp>
        <p:nvSpPr>
          <p:cNvPr id="3" name="Прямоугольник 2"/>
          <p:cNvSpPr/>
          <p:nvPr/>
        </p:nvSpPr>
        <p:spPr>
          <a:xfrm>
            <a:off x="5357818" y="4714884"/>
            <a:ext cx="2143140" cy="830997"/>
          </a:xfrm>
          <a:prstGeom prst="rect">
            <a:avLst/>
          </a:prstGeom>
        </p:spPr>
        <p:txBody>
          <a:bodyPr wrap="square">
            <a:spAutoFit/>
          </a:bodyPr>
          <a:lstStyle/>
          <a:p>
            <a:r>
              <a:rPr lang="ru-RU" sz="2400" dirty="0" smtClean="0">
                <a:solidFill>
                  <a:schemeClr val="accent6">
                    <a:lumMod val="20000"/>
                    <a:lumOff val="80000"/>
                  </a:schemeClr>
                </a:solidFill>
              </a:rPr>
              <a:t>Вакулов Илья Федорович</a:t>
            </a:r>
            <a:endParaRPr lang="ru-RU" sz="2400" dirty="0"/>
          </a:p>
        </p:txBody>
      </p:sp>
      <p:pic>
        <p:nvPicPr>
          <p:cNvPr id="4" name="Рисунок 3" descr="i (1).jpg"/>
          <p:cNvPicPr>
            <a:picLocks noChangeAspect="1"/>
          </p:cNvPicPr>
          <p:nvPr/>
        </p:nvPicPr>
        <p:blipFill>
          <a:blip r:embed="rId3" cstate="print"/>
          <a:stretch>
            <a:fillRect/>
          </a:stretch>
        </p:blipFill>
        <p:spPr>
          <a:xfrm>
            <a:off x="5286380" y="571480"/>
            <a:ext cx="3643338" cy="314327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7" y="0"/>
            <a:ext cx="7286676" cy="5940088"/>
          </a:xfrm>
          <a:prstGeom prst="rect">
            <a:avLst/>
          </a:prstGeom>
        </p:spPr>
        <p:txBody>
          <a:bodyPr wrap="square">
            <a:spAutoFit/>
          </a:bodyPr>
          <a:lstStyle/>
          <a:p>
            <a:r>
              <a:rPr lang="ru-RU" sz="2000" dirty="0" smtClean="0">
                <a:solidFill>
                  <a:schemeClr val="accent6">
                    <a:lumMod val="20000"/>
                    <a:lumOff val="80000"/>
                  </a:schemeClr>
                </a:solidFill>
              </a:rPr>
              <a:t>Когда началась война Илье Федоровичу было 12 лет. Жил он в Бельском районе, в деревне </a:t>
            </a:r>
            <a:r>
              <a:rPr lang="ru-RU" sz="2000" dirty="0" err="1" smtClean="0">
                <a:solidFill>
                  <a:schemeClr val="accent6">
                    <a:lumMod val="20000"/>
                    <a:lumOff val="80000"/>
                  </a:schemeClr>
                </a:solidFill>
              </a:rPr>
              <a:t>Коняково</a:t>
            </a:r>
            <a:r>
              <a:rPr lang="ru-RU" sz="2000" dirty="0" smtClean="0">
                <a:solidFill>
                  <a:schemeClr val="accent6">
                    <a:lumMod val="20000"/>
                    <a:lumOff val="80000"/>
                  </a:schemeClr>
                </a:solidFill>
              </a:rPr>
              <a:t>,  с мамой, которая растила 8 детей, отец умер перед войной, мама растила их одна.  Во время захвата немцами родной деревни  погибли дедушка и бабушка, в дом попал снаряд. Дом Ильи Федоровича тоже сгорел,  семья вырыла земляку, там и жили, было очень голодно, все нехитрые припасы были уничтожены огнем. В деревню ночью приходили партизаны за едой. Дети вынуждены были работать на немцев: поля сеяли, коров доили, пасли, прислуживали, делали все, что они приказывали. Захватчики сжигали деревню за деревней, перегоняли людей в уцелевшие населенные пункты. Однажды пришли в землянку, где жили Вакуловы и забрали старших дочерей, хотели взять и Илью, но мать бросилась на колени и упросила оставить его дома. Сестры уцелели, вернулись после войны, рассказывали, что у них часто брали кровь для солдат , много крови. Когда освободили родную деревню, домов там не было, все пришлось отстраивать заново. За доблестный труд в мирное время Илья Федорович награжден званием «Ударник труда».</a:t>
            </a:r>
            <a:endParaRPr lang="ru-RU" sz="2000" dirty="0">
              <a:solidFill>
                <a:schemeClr val="accent6">
                  <a:lumMod val="20000"/>
                  <a:lumOff val="8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57687" y="4929199"/>
            <a:ext cx="2143139" cy="1323439"/>
          </a:xfrm>
          <a:prstGeom prst="rect">
            <a:avLst/>
          </a:prstGeom>
        </p:spPr>
        <p:txBody>
          <a:bodyPr wrap="square">
            <a:spAutoFit/>
          </a:bodyPr>
          <a:lstStyle/>
          <a:p>
            <a:r>
              <a:rPr lang="ru-RU" sz="2000" dirty="0" smtClean="0">
                <a:solidFill>
                  <a:schemeClr val="accent6">
                    <a:lumMod val="20000"/>
                    <a:lumOff val="80000"/>
                  </a:schemeClr>
                </a:solidFill>
              </a:rPr>
              <a:t>Даня  Поляков, </a:t>
            </a:r>
          </a:p>
          <a:p>
            <a:r>
              <a:rPr lang="ru-RU" sz="2000" dirty="0" smtClean="0">
                <a:solidFill>
                  <a:schemeClr val="accent6">
                    <a:lumMod val="20000"/>
                    <a:lumOff val="80000"/>
                  </a:schemeClr>
                </a:solidFill>
              </a:rPr>
              <a:t>правнук Вакулова</a:t>
            </a:r>
          </a:p>
          <a:p>
            <a:r>
              <a:rPr lang="ru-RU" sz="2000" dirty="0" smtClean="0">
                <a:solidFill>
                  <a:schemeClr val="accent6">
                    <a:lumMod val="20000"/>
                    <a:lumOff val="80000"/>
                  </a:schemeClr>
                </a:solidFill>
              </a:rPr>
              <a:t> Ильи Федоровича</a:t>
            </a:r>
            <a:endParaRPr lang="ru-RU" sz="2000" dirty="0">
              <a:solidFill>
                <a:schemeClr val="accent6">
                  <a:lumMod val="20000"/>
                  <a:lumOff val="80000"/>
                </a:schemeClr>
              </a:solidFill>
            </a:endParaRPr>
          </a:p>
        </p:txBody>
      </p:sp>
      <p:pic>
        <p:nvPicPr>
          <p:cNvPr id="3" name="Рисунок 2" descr="IMG_0238.jpg"/>
          <p:cNvPicPr>
            <a:picLocks noChangeAspect="1"/>
          </p:cNvPicPr>
          <p:nvPr/>
        </p:nvPicPr>
        <p:blipFill>
          <a:blip r:embed="rId2" cstate="print"/>
          <a:stretch>
            <a:fillRect/>
          </a:stretch>
        </p:blipFill>
        <p:spPr>
          <a:xfrm>
            <a:off x="0" y="0"/>
            <a:ext cx="2857488" cy="3929066"/>
          </a:xfrm>
          <a:prstGeom prst="roundRect">
            <a:avLst/>
          </a:prstGeom>
        </p:spPr>
      </p:pic>
      <p:pic>
        <p:nvPicPr>
          <p:cNvPr id="5" name="Рисунок 4" descr="IMG_5069.JPG"/>
          <p:cNvPicPr>
            <a:picLocks noChangeAspect="1"/>
          </p:cNvPicPr>
          <p:nvPr/>
        </p:nvPicPr>
        <p:blipFill>
          <a:blip r:embed="rId3" cstate="print"/>
          <a:stretch>
            <a:fillRect/>
          </a:stretch>
        </p:blipFill>
        <p:spPr>
          <a:xfrm rot="5400000">
            <a:off x="5679269" y="535773"/>
            <a:ext cx="4000504" cy="2928958"/>
          </a:xfrm>
          <a:prstGeom prst="roundRect">
            <a:avLst/>
          </a:prstGeom>
        </p:spPr>
      </p:pic>
      <p:pic>
        <p:nvPicPr>
          <p:cNvPr id="7" name="Рисунок 6" descr="IMG_1432.jpg"/>
          <p:cNvPicPr>
            <a:picLocks noChangeAspect="1"/>
          </p:cNvPicPr>
          <p:nvPr/>
        </p:nvPicPr>
        <p:blipFill>
          <a:blip r:embed="rId4" cstate="print"/>
          <a:stretch>
            <a:fillRect/>
          </a:stretch>
        </p:blipFill>
        <p:spPr>
          <a:xfrm>
            <a:off x="2928926" y="0"/>
            <a:ext cx="3214710" cy="3857628"/>
          </a:xfrm>
          <a:prstGeom prst="roundRect">
            <a:avLst/>
          </a:prstGeom>
        </p:spPr>
      </p:pic>
      <p:pic>
        <p:nvPicPr>
          <p:cNvPr id="6" name="Рисунок 5" descr="IMG_3196.JPG"/>
          <p:cNvPicPr>
            <a:picLocks noChangeAspect="1"/>
          </p:cNvPicPr>
          <p:nvPr/>
        </p:nvPicPr>
        <p:blipFill>
          <a:blip r:embed="rId5" cstate="print"/>
          <a:stretch>
            <a:fillRect/>
          </a:stretch>
        </p:blipFill>
        <p:spPr>
          <a:xfrm>
            <a:off x="0" y="4071942"/>
            <a:ext cx="4143372" cy="2786058"/>
          </a:xfrm>
          <a:prstGeom prst="roundRect">
            <a:avLst/>
          </a:prstGeom>
        </p:spPr>
      </p:pic>
      <p:pic>
        <p:nvPicPr>
          <p:cNvPr id="8" name="Рисунок 7" descr="image (3).jpg"/>
          <p:cNvPicPr>
            <a:picLocks noChangeAspect="1"/>
          </p:cNvPicPr>
          <p:nvPr/>
        </p:nvPicPr>
        <p:blipFill>
          <a:blip r:embed="rId6" cstate="print"/>
          <a:stretch>
            <a:fillRect/>
          </a:stretch>
        </p:blipFill>
        <p:spPr>
          <a:xfrm>
            <a:off x="6500826" y="3643314"/>
            <a:ext cx="2428860" cy="3214686"/>
          </a:xfrm>
          <a:prstGeom prst="round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14744" y="714356"/>
            <a:ext cx="1571636" cy="1754326"/>
          </a:xfrm>
          <a:prstGeom prst="rect">
            <a:avLst/>
          </a:prstGeom>
        </p:spPr>
        <p:txBody>
          <a:bodyPr wrap="square">
            <a:spAutoFit/>
          </a:bodyPr>
          <a:lstStyle/>
          <a:p>
            <a:r>
              <a:rPr lang="ru-RU" dirty="0" smtClean="0">
                <a:solidFill>
                  <a:schemeClr val="accent6">
                    <a:lumMod val="20000"/>
                    <a:lumOff val="80000"/>
                  </a:schemeClr>
                </a:solidFill>
              </a:rPr>
              <a:t>Даша  Полякова,</a:t>
            </a:r>
          </a:p>
          <a:p>
            <a:r>
              <a:rPr lang="ru-RU" dirty="0" smtClean="0">
                <a:solidFill>
                  <a:schemeClr val="accent6">
                    <a:lumMod val="20000"/>
                    <a:lumOff val="80000"/>
                  </a:schemeClr>
                </a:solidFill>
              </a:rPr>
              <a:t>правнучка Вакулова</a:t>
            </a:r>
          </a:p>
          <a:p>
            <a:r>
              <a:rPr lang="ru-RU" dirty="0" smtClean="0">
                <a:solidFill>
                  <a:schemeClr val="accent6">
                    <a:lumMod val="20000"/>
                    <a:lumOff val="80000"/>
                  </a:schemeClr>
                </a:solidFill>
              </a:rPr>
              <a:t> Ильи Федоровича</a:t>
            </a:r>
            <a:endParaRPr lang="ru-RU" dirty="0">
              <a:solidFill>
                <a:schemeClr val="accent6">
                  <a:lumMod val="20000"/>
                  <a:lumOff val="80000"/>
                </a:schemeClr>
              </a:solidFill>
            </a:endParaRPr>
          </a:p>
        </p:txBody>
      </p:sp>
      <p:pic>
        <p:nvPicPr>
          <p:cNvPr id="3" name="Рисунок 2" descr="IMG_6641.JPG"/>
          <p:cNvPicPr>
            <a:picLocks noChangeAspect="1"/>
          </p:cNvPicPr>
          <p:nvPr/>
        </p:nvPicPr>
        <p:blipFill>
          <a:blip r:embed="rId2" cstate="print"/>
          <a:stretch>
            <a:fillRect/>
          </a:stretch>
        </p:blipFill>
        <p:spPr>
          <a:xfrm>
            <a:off x="0" y="0"/>
            <a:ext cx="3786182" cy="2786058"/>
          </a:xfrm>
          <a:prstGeom prst="roundRect">
            <a:avLst/>
          </a:prstGeom>
        </p:spPr>
      </p:pic>
      <p:pic>
        <p:nvPicPr>
          <p:cNvPr id="4" name="Рисунок 3" descr="IMG_6243.jpg"/>
          <p:cNvPicPr>
            <a:picLocks noChangeAspect="1"/>
          </p:cNvPicPr>
          <p:nvPr/>
        </p:nvPicPr>
        <p:blipFill>
          <a:blip r:embed="rId3" cstate="print"/>
          <a:stretch>
            <a:fillRect/>
          </a:stretch>
        </p:blipFill>
        <p:spPr>
          <a:xfrm>
            <a:off x="5357818" y="0"/>
            <a:ext cx="3786182" cy="3143248"/>
          </a:xfrm>
          <a:prstGeom prst="roundRect">
            <a:avLst/>
          </a:prstGeom>
        </p:spPr>
      </p:pic>
      <p:pic>
        <p:nvPicPr>
          <p:cNvPr id="6" name="Рисунок 5" descr="IMG_5828.JPG"/>
          <p:cNvPicPr>
            <a:picLocks noChangeAspect="1"/>
          </p:cNvPicPr>
          <p:nvPr/>
        </p:nvPicPr>
        <p:blipFill>
          <a:blip r:embed="rId4" cstate="print"/>
          <a:stretch>
            <a:fillRect/>
          </a:stretch>
        </p:blipFill>
        <p:spPr>
          <a:xfrm rot="5400000">
            <a:off x="-607211" y="3679021"/>
            <a:ext cx="3786190" cy="2571768"/>
          </a:xfrm>
          <a:prstGeom prst="roundRect">
            <a:avLst/>
          </a:prstGeom>
        </p:spPr>
      </p:pic>
      <p:pic>
        <p:nvPicPr>
          <p:cNvPr id="8" name="Рисунок 7" descr="image (17).jpg"/>
          <p:cNvPicPr>
            <a:picLocks noChangeAspect="1"/>
          </p:cNvPicPr>
          <p:nvPr/>
        </p:nvPicPr>
        <p:blipFill>
          <a:blip r:embed="rId5" cstate="print"/>
          <a:stretch>
            <a:fillRect/>
          </a:stretch>
        </p:blipFill>
        <p:spPr>
          <a:xfrm>
            <a:off x="6715108" y="3214686"/>
            <a:ext cx="2428892" cy="3643314"/>
          </a:xfrm>
          <a:prstGeom prst="roundRect">
            <a:avLst/>
          </a:prstGeom>
        </p:spPr>
      </p:pic>
      <p:pic>
        <p:nvPicPr>
          <p:cNvPr id="9" name="Рисунок 8" descr="i (8).jpg"/>
          <p:cNvPicPr>
            <a:picLocks noChangeAspect="1"/>
          </p:cNvPicPr>
          <p:nvPr/>
        </p:nvPicPr>
        <p:blipFill>
          <a:blip r:embed="rId6" cstate="print"/>
          <a:stretch>
            <a:fillRect/>
          </a:stretch>
        </p:blipFill>
        <p:spPr>
          <a:xfrm>
            <a:off x="2857488" y="3143248"/>
            <a:ext cx="2928940" cy="37147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0A1AB36-2A71-4671-8AB9-5427063EDCEC (4).jpeg"/>
          <p:cNvPicPr>
            <a:picLocks noChangeAspect="1"/>
          </p:cNvPicPr>
          <p:nvPr/>
        </p:nvPicPr>
        <p:blipFill>
          <a:blip r:embed="rId2" cstate="print"/>
          <a:stretch>
            <a:fillRect/>
          </a:stretch>
        </p:blipFill>
        <p:spPr>
          <a:xfrm>
            <a:off x="3214678" y="0"/>
            <a:ext cx="4857748" cy="6500834"/>
          </a:xfrm>
          <a:prstGeom prst="rect">
            <a:avLst/>
          </a:prstGeom>
        </p:spPr>
      </p:pic>
      <p:pic>
        <p:nvPicPr>
          <p:cNvPr id="3" name="Рисунок 2" descr="image (2).jpg"/>
          <p:cNvPicPr>
            <a:picLocks noChangeAspect="1"/>
          </p:cNvPicPr>
          <p:nvPr/>
        </p:nvPicPr>
        <p:blipFill>
          <a:blip r:embed="rId3" cstate="print"/>
          <a:stretch>
            <a:fillRect/>
          </a:stretch>
        </p:blipFill>
        <p:spPr>
          <a:xfrm>
            <a:off x="214282" y="1142984"/>
            <a:ext cx="2928958" cy="37147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0100" y="714356"/>
            <a:ext cx="5857900" cy="5262979"/>
          </a:xfrm>
          <a:prstGeom prst="rect">
            <a:avLst/>
          </a:prstGeom>
        </p:spPr>
        <p:txBody>
          <a:bodyPr wrap="square">
            <a:spAutoFit/>
          </a:bodyPr>
          <a:lstStyle/>
          <a:p>
            <a:r>
              <a:rPr lang="ru-RU" sz="2800" dirty="0" smtClean="0">
                <a:solidFill>
                  <a:schemeClr val="accent6">
                    <a:lumMod val="20000"/>
                    <a:lumOff val="80000"/>
                  </a:schemeClr>
                </a:solidFill>
              </a:rPr>
              <a:t>Боец Григорьев Семен Григорьевич 06.11.1943 года в районе </a:t>
            </a:r>
            <a:r>
              <a:rPr lang="ru-RU" sz="2800" dirty="0" err="1" smtClean="0">
                <a:solidFill>
                  <a:schemeClr val="accent6">
                    <a:lumMod val="20000"/>
                    <a:lumOff val="80000"/>
                  </a:schemeClr>
                </a:solidFill>
              </a:rPr>
              <a:t>Раковка</a:t>
            </a:r>
            <a:r>
              <a:rPr lang="ru-RU" sz="2800" dirty="0" smtClean="0">
                <a:solidFill>
                  <a:schemeClr val="accent6">
                    <a:lumMod val="20000"/>
                    <a:lumOff val="80000"/>
                  </a:schemeClr>
                </a:solidFill>
              </a:rPr>
              <a:t> части дивизии с боями продвигались вперёд. Телефонная линия между НП и ОП батареи часто имела порывы от арт.огня противника. Товарищ Григорьев под огнём противника 4 раза устранил порывы телефонной линии, тем самым обеспечил выполнение боевой задачи. Прошел всю войну от начала до конца.</a:t>
            </a:r>
            <a:endParaRPr lang="ru-RU" sz="2800" dirty="0">
              <a:solidFill>
                <a:schemeClr val="accent6">
                  <a:lumMod val="20000"/>
                  <a:lumOff val="8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4572008"/>
            <a:ext cx="2428860" cy="1477328"/>
          </a:xfrm>
          <a:prstGeom prst="rect">
            <a:avLst/>
          </a:prstGeom>
        </p:spPr>
        <p:txBody>
          <a:bodyPr wrap="square">
            <a:spAutoFit/>
          </a:bodyPr>
          <a:lstStyle/>
          <a:p>
            <a:r>
              <a:rPr lang="ru-RU" dirty="0" smtClean="0">
                <a:solidFill>
                  <a:schemeClr val="accent6">
                    <a:lumMod val="20000"/>
                    <a:lumOff val="80000"/>
                  </a:schemeClr>
                </a:solidFill>
              </a:rPr>
              <a:t>Соловьева Лиза, </a:t>
            </a:r>
          </a:p>
          <a:p>
            <a:r>
              <a:rPr lang="ru-RU" dirty="0" smtClean="0">
                <a:solidFill>
                  <a:schemeClr val="accent6">
                    <a:lumMod val="20000"/>
                    <a:lumOff val="80000"/>
                  </a:schemeClr>
                </a:solidFill>
              </a:rPr>
              <a:t>праправнучка Григорьева</a:t>
            </a:r>
          </a:p>
          <a:p>
            <a:r>
              <a:rPr lang="ru-RU" dirty="0" smtClean="0">
                <a:solidFill>
                  <a:schemeClr val="accent6">
                    <a:lumMod val="20000"/>
                    <a:lumOff val="80000"/>
                  </a:schemeClr>
                </a:solidFill>
              </a:rPr>
              <a:t> Семена </a:t>
            </a:r>
          </a:p>
          <a:p>
            <a:r>
              <a:rPr lang="ru-RU" dirty="0" smtClean="0">
                <a:solidFill>
                  <a:schemeClr val="accent6">
                    <a:lumMod val="20000"/>
                    <a:lumOff val="80000"/>
                  </a:schemeClr>
                </a:solidFill>
              </a:rPr>
              <a:t>Григорьевича.</a:t>
            </a:r>
            <a:endParaRPr lang="ru-RU" dirty="0">
              <a:solidFill>
                <a:schemeClr val="accent6">
                  <a:lumMod val="20000"/>
                  <a:lumOff val="80000"/>
                </a:schemeClr>
              </a:solidFill>
            </a:endParaRPr>
          </a:p>
        </p:txBody>
      </p:sp>
      <p:pic>
        <p:nvPicPr>
          <p:cNvPr id="3" name="Рисунок 2" descr="hHzEO_scFyU.jpg"/>
          <p:cNvPicPr>
            <a:picLocks noChangeAspect="1"/>
          </p:cNvPicPr>
          <p:nvPr/>
        </p:nvPicPr>
        <p:blipFill>
          <a:blip r:embed="rId2" cstate="print"/>
          <a:stretch>
            <a:fillRect/>
          </a:stretch>
        </p:blipFill>
        <p:spPr>
          <a:xfrm>
            <a:off x="3214678" y="0"/>
            <a:ext cx="3071834" cy="3857628"/>
          </a:xfrm>
          <a:prstGeom prst="roundRect">
            <a:avLst/>
          </a:prstGeom>
        </p:spPr>
      </p:pic>
      <p:pic>
        <p:nvPicPr>
          <p:cNvPr id="5" name="Рисунок 4" descr="i.jpg"/>
          <p:cNvPicPr>
            <a:picLocks noChangeAspect="1"/>
          </p:cNvPicPr>
          <p:nvPr/>
        </p:nvPicPr>
        <p:blipFill>
          <a:blip r:embed="rId3" cstate="print"/>
          <a:stretch>
            <a:fillRect/>
          </a:stretch>
        </p:blipFill>
        <p:spPr>
          <a:xfrm>
            <a:off x="0" y="0"/>
            <a:ext cx="3143272" cy="4357694"/>
          </a:xfrm>
          <a:prstGeom prst="roundRect">
            <a:avLst/>
          </a:prstGeom>
        </p:spPr>
      </p:pic>
      <p:pic>
        <p:nvPicPr>
          <p:cNvPr id="7" name="Рисунок 6" descr="P90905-103956.jpg"/>
          <p:cNvPicPr>
            <a:picLocks noChangeAspect="1"/>
          </p:cNvPicPr>
          <p:nvPr/>
        </p:nvPicPr>
        <p:blipFill>
          <a:blip r:embed="rId4" cstate="print"/>
          <a:stretch>
            <a:fillRect/>
          </a:stretch>
        </p:blipFill>
        <p:spPr>
          <a:xfrm flipH="1">
            <a:off x="6357918" y="0"/>
            <a:ext cx="2786082" cy="4000504"/>
          </a:xfrm>
          <a:prstGeom prst="roundRect">
            <a:avLst/>
          </a:prstGeom>
        </p:spPr>
      </p:pic>
      <p:pic>
        <p:nvPicPr>
          <p:cNvPr id="6" name="Рисунок 5" descr="IMG_3222.JPG"/>
          <p:cNvPicPr>
            <a:picLocks noChangeAspect="1"/>
          </p:cNvPicPr>
          <p:nvPr/>
        </p:nvPicPr>
        <p:blipFill>
          <a:blip r:embed="rId5" cstate="print"/>
          <a:stretch>
            <a:fillRect/>
          </a:stretch>
        </p:blipFill>
        <p:spPr>
          <a:xfrm>
            <a:off x="5357786" y="4286256"/>
            <a:ext cx="3786214" cy="2571744"/>
          </a:xfrm>
          <a:prstGeom prst="roundRect">
            <a:avLst/>
          </a:prstGeom>
        </p:spPr>
      </p:pic>
      <p:pic>
        <p:nvPicPr>
          <p:cNvPr id="9" name="Рисунок 8" descr="i (12).jpg"/>
          <p:cNvPicPr>
            <a:picLocks noChangeAspect="1"/>
          </p:cNvPicPr>
          <p:nvPr/>
        </p:nvPicPr>
        <p:blipFill>
          <a:blip r:embed="rId6" cstate="print"/>
          <a:stretch>
            <a:fillRect/>
          </a:stretch>
        </p:blipFill>
        <p:spPr>
          <a:xfrm>
            <a:off x="2786050" y="3714752"/>
            <a:ext cx="2500330" cy="3143248"/>
          </a:xfrm>
          <a:prstGeom prst="round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14612" y="0"/>
            <a:ext cx="2857520" cy="3785652"/>
          </a:xfrm>
          <a:prstGeom prst="rect">
            <a:avLst/>
          </a:prstGeom>
        </p:spPr>
        <p:txBody>
          <a:bodyPr wrap="square">
            <a:spAutoFit/>
          </a:bodyPr>
          <a:lstStyle/>
          <a:p>
            <a:r>
              <a:rPr lang="ru-RU" sz="2000" b="1" i="1" dirty="0" smtClean="0">
                <a:solidFill>
                  <a:schemeClr val="accent6">
                    <a:lumMod val="20000"/>
                    <a:lumOff val="80000"/>
                  </a:schemeClr>
                </a:solidFill>
              </a:rPr>
              <a:t>Педагогический проект «Я помню! Я горжусь!»</a:t>
            </a:r>
          </a:p>
          <a:p>
            <a:r>
              <a:rPr lang="ru-RU" sz="2000" b="1" dirty="0" smtClean="0">
                <a:solidFill>
                  <a:schemeClr val="accent6">
                    <a:lumMod val="20000"/>
                    <a:lumOff val="80000"/>
                  </a:schemeClr>
                </a:solidFill>
              </a:rPr>
              <a:t>…</a:t>
            </a:r>
            <a:r>
              <a:rPr lang="ru-RU" sz="2000" i="1" dirty="0" smtClean="0">
                <a:solidFill>
                  <a:schemeClr val="accent6">
                    <a:lumMod val="20000"/>
                    <a:lumOff val="80000"/>
                  </a:schemeClr>
                </a:solidFill>
              </a:rPr>
              <a:t>Чтоб снова</a:t>
            </a:r>
            <a:endParaRPr lang="ru-RU" sz="2000" dirty="0" smtClean="0">
              <a:solidFill>
                <a:schemeClr val="accent6">
                  <a:lumMod val="20000"/>
                  <a:lumOff val="80000"/>
                </a:schemeClr>
              </a:solidFill>
            </a:endParaRPr>
          </a:p>
          <a:p>
            <a:r>
              <a:rPr lang="ru-RU" sz="2000" i="1" dirty="0" smtClean="0">
                <a:solidFill>
                  <a:schemeClr val="accent6">
                    <a:lumMod val="20000"/>
                    <a:lumOff val="80000"/>
                  </a:schemeClr>
                </a:solidFill>
              </a:rPr>
              <a:t>На земной планете</a:t>
            </a:r>
            <a:endParaRPr lang="ru-RU" sz="2000" dirty="0" smtClean="0">
              <a:solidFill>
                <a:schemeClr val="accent6">
                  <a:lumMod val="20000"/>
                  <a:lumOff val="80000"/>
                </a:schemeClr>
              </a:solidFill>
            </a:endParaRPr>
          </a:p>
          <a:p>
            <a:r>
              <a:rPr lang="ru-RU" sz="2000" i="1" dirty="0" smtClean="0">
                <a:solidFill>
                  <a:schemeClr val="accent6">
                    <a:lumMod val="20000"/>
                    <a:lumOff val="80000"/>
                  </a:schemeClr>
                </a:solidFill>
              </a:rPr>
              <a:t>Не повторилось той войны,</a:t>
            </a:r>
            <a:endParaRPr lang="ru-RU" sz="2000" dirty="0" smtClean="0">
              <a:solidFill>
                <a:schemeClr val="accent6">
                  <a:lumMod val="20000"/>
                  <a:lumOff val="80000"/>
                </a:schemeClr>
              </a:solidFill>
            </a:endParaRPr>
          </a:p>
          <a:p>
            <a:r>
              <a:rPr lang="ru-RU" sz="2000" i="1" dirty="0" smtClean="0">
                <a:solidFill>
                  <a:schemeClr val="accent6">
                    <a:lumMod val="20000"/>
                    <a:lumOff val="80000"/>
                  </a:schemeClr>
                </a:solidFill>
              </a:rPr>
              <a:t>Нам нужно, чтобы наши дети</a:t>
            </a:r>
            <a:endParaRPr lang="ru-RU" sz="2000" dirty="0" smtClean="0">
              <a:solidFill>
                <a:schemeClr val="accent6">
                  <a:lumMod val="20000"/>
                  <a:lumOff val="80000"/>
                </a:schemeClr>
              </a:solidFill>
            </a:endParaRPr>
          </a:p>
          <a:p>
            <a:r>
              <a:rPr lang="ru-RU" sz="2000" i="1" dirty="0" smtClean="0">
                <a:solidFill>
                  <a:schemeClr val="accent6">
                    <a:lumMod val="20000"/>
                    <a:lumOff val="80000"/>
                  </a:schemeClr>
                </a:solidFill>
              </a:rPr>
              <a:t>Об этом помнили, как мы!</a:t>
            </a:r>
            <a:endParaRPr lang="ru-RU" sz="2000" dirty="0" smtClean="0">
              <a:solidFill>
                <a:schemeClr val="accent6">
                  <a:lumMod val="20000"/>
                  <a:lumOff val="80000"/>
                </a:schemeClr>
              </a:solidFill>
            </a:endParaRPr>
          </a:p>
          <a:p>
            <a:r>
              <a:rPr lang="ru-RU" sz="2000" dirty="0" smtClean="0">
                <a:solidFill>
                  <a:schemeClr val="accent6">
                    <a:lumMod val="20000"/>
                    <a:lumOff val="80000"/>
                  </a:schemeClr>
                </a:solidFill>
              </a:rPr>
              <a:t>Юрий Воронов</a:t>
            </a:r>
            <a:endParaRPr lang="ru-RU" sz="2000" dirty="0">
              <a:solidFill>
                <a:schemeClr val="accent6">
                  <a:lumMod val="20000"/>
                  <a:lumOff val="80000"/>
                </a:schemeClr>
              </a:solidFill>
            </a:endParaRPr>
          </a:p>
        </p:txBody>
      </p:sp>
      <p:sp>
        <p:nvSpPr>
          <p:cNvPr id="3" name="Прямоугольник 2"/>
          <p:cNvSpPr/>
          <p:nvPr/>
        </p:nvSpPr>
        <p:spPr>
          <a:xfrm>
            <a:off x="0" y="5500702"/>
            <a:ext cx="3071802" cy="1200329"/>
          </a:xfrm>
          <a:prstGeom prst="rect">
            <a:avLst/>
          </a:prstGeom>
        </p:spPr>
        <p:txBody>
          <a:bodyPr wrap="square">
            <a:spAutoFit/>
          </a:bodyPr>
          <a:lstStyle/>
          <a:p>
            <a:r>
              <a:rPr lang="ru-RU" dirty="0" smtClean="0">
                <a:solidFill>
                  <a:schemeClr val="accent6">
                    <a:lumMod val="20000"/>
                    <a:lumOff val="80000"/>
                  </a:schemeClr>
                </a:solidFill>
              </a:rPr>
              <a:t>МДОУ Детский сад №2. Подготовительная группа Воспитатели: Волкова Н.А., </a:t>
            </a:r>
            <a:r>
              <a:rPr lang="ru-RU" dirty="0" err="1" smtClean="0">
                <a:solidFill>
                  <a:schemeClr val="accent6">
                    <a:lumMod val="20000"/>
                    <a:lumOff val="80000"/>
                  </a:schemeClr>
                </a:solidFill>
              </a:rPr>
              <a:t>Занкова</a:t>
            </a:r>
            <a:r>
              <a:rPr lang="ru-RU" dirty="0" smtClean="0">
                <a:solidFill>
                  <a:schemeClr val="accent6">
                    <a:lumMod val="20000"/>
                    <a:lumOff val="80000"/>
                  </a:schemeClr>
                </a:solidFill>
              </a:rPr>
              <a:t> Л.И.</a:t>
            </a:r>
            <a:endParaRPr lang="ru-RU" dirty="0">
              <a:solidFill>
                <a:schemeClr val="accent6">
                  <a:lumMod val="20000"/>
                  <a:lumOff val="80000"/>
                </a:schemeClr>
              </a:solidFill>
            </a:endParaRPr>
          </a:p>
        </p:txBody>
      </p:sp>
      <p:pic>
        <p:nvPicPr>
          <p:cNvPr id="4" name="Рисунок 3" descr="image.jpg"/>
          <p:cNvPicPr>
            <a:picLocks noChangeAspect="1"/>
          </p:cNvPicPr>
          <p:nvPr/>
        </p:nvPicPr>
        <p:blipFill>
          <a:blip r:embed="rId2" cstate="print"/>
          <a:stretch>
            <a:fillRect/>
          </a:stretch>
        </p:blipFill>
        <p:spPr>
          <a:xfrm>
            <a:off x="2928926" y="3929066"/>
            <a:ext cx="4143372" cy="2928934"/>
          </a:xfrm>
          <a:prstGeom prst="rect">
            <a:avLst/>
          </a:prstGeom>
        </p:spPr>
      </p:pic>
      <p:pic>
        <p:nvPicPr>
          <p:cNvPr id="5" name="Рисунок 4" descr="image (7).jpg"/>
          <p:cNvPicPr>
            <a:picLocks noChangeAspect="1"/>
          </p:cNvPicPr>
          <p:nvPr/>
        </p:nvPicPr>
        <p:blipFill>
          <a:blip r:embed="rId3" cstate="print"/>
          <a:stretch>
            <a:fillRect/>
          </a:stretch>
        </p:blipFill>
        <p:spPr>
          <a:xfrm>
            <a:off x="0" y="214290"/>
            <a:ext cx="2733252" cy="4286280"/>
          </a:xfrm>
          <a:prstGeom prst="rect">
            <a:avLst/>
          </a:prstGeom>
        </p:spPr>
      </p:pic>
      <p:pic>
        <p:nvPicPr>
          <p:cNvPr id="6" name="Рисунок 5" descr="i (3).jpg"/>
          <p:cNvPicPr>
            <a:picLocks noChangeAspect="1"/>
          </p:cNvPicPr>
          <p:nvPr/>
        </p:nvPicPr>
        <p:blipFill>
          <a:blip r:embed="rId4" cstate="print"/>
          <a:stretch>
            <a:fillRect/>
          </a:stretch>
        </p:blipFill>
        <p:spPr>
          <a:xfrm>
            <a:off x="5429256" y="214290"/>
            <a:ext cx="2286016" cy="350048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as.jpg"/>
          <p:cNvPicPr>
            <a:picLocks noChangeAspect="1"/>
          </p:cNvPicPr>
          <p:nvPr/>
        </p:nvPicPr>
        <p:blipFill>
          <a:blip r:embed="rId2" cstate="print"/>
          <a:stretch>
            <a:fillRect/>
          </a:stretch>
        </p:blipFill>
        <p:spPr>
          <a:xfrm>
            <a:off x="214282" y="214290"/>
            <a:ext cx="3603856" cy="4643446"/>
          </a:xfrm>
          <a:prstGeom prst="rect">
            <a:avLst/>
          </a:prstGeom>
        </p:spPr>
      </p:pic>
      <p:pic>
        <p:nvPicPr>
          <p:cNvPr id="3" name="Рисунок 2" descr="8.jpg"/>
          <p:cNvPicPr>
            <a:picLocks noChangeAspect="1"/>
          </p:cNvPicPr>
          <p:nvPr/>
        </p:nvPicPr>
        <p:blipFill>
          <a:blip r:embed="rId3" cstate="print"/>
          <a:stretch>
            <a:fillRect/>
          </a:stretch>
        </p:blipFill>
        <p:spPr>
          <a:xfrm>
            <a:off x="3986784" y="0"/>
            <a:ext cx="5157216"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2976" y="1071546"/>
            <a:ext cx="5715024" cy="4832092"/>
          </a:xfrm>
          <a:prstGeom prst="rect">
            <a:avLst/>
          </a:prstGeom>
        </p:spPr>
        <p:txBody>
          <a:bodyPr wrap="square">
            <a:spAutoFit/>
          </a:bodyPr>
          <a:lstStyle/>
          <a:p>
            <a:r>
              <a:rPr lang="ru-RU" sz="2800" dirty="0" err="1" smtClean="0">
                <a:solidFill>
                  <a:schemeClr val="accent6">
                    <a:lumMod val="20000"/>
                    <a:lumOff val="80000"/>
                  </a:schemeClr>
                </a:solidFill>
              </a:rPr>
              <a:t>Тимашков</a:t>
            </a:r>
            <a:r>
              <a:rPr lang="ru-RU" sz="2800" dirty="0" smtClean="0">
                <a:solidFill>
                  <a:schemeClr val="accent6">
                    <a:lumMod val="20000"/>
                    <a:lumOff val="80000"/>
                  </a:schemeClr>
                </a:solidFill>
              </a:rPr>
              <a:t> Андрей Федорович защищал родной край. Награжден за то, что сдерживал оборону противника подо Ржевом, где получил тяжелое ранение в плечо. При наступлении вместе со вторым прибалтийским фронтом получил второе тяжелое осколочное ранение. Признан инвалидом второй группы. Награжден медалью «За отвагу».</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9010.jpg"/>
          <p:cNvPicPr>
            <a:picLocks noChangeAspect="1"/>
          </p:cNvPicPr>
          <p:nvPr/>
        </p:nvPicPr>
        <p:blipFill>
          <a:blip r:embed="rId2" cstate="print"/>
          <a:stretch>
            <a:fillRect/>
          </a:stretch>
        </p:blipFill>
        <p:spPr>
          <a:xfrm>
            <a:off x="6143636" y="0"/>
            <a:ext cx="2786082" cy="3714752"/>
          </a:xfrm>
          <a:prstGeom prst="roundRect">
            <a:avLst/>
          </a:prstGeom>
        </p:spPr>
      </p:pic>
      <p:pic>
        <p:nvPicPr>
          <p:cNvPr id="4" name="Рисунок 3" descr="IMG_6496.jpg"/>
          <p:cNvPicPr>
            <a:picLocks noChangeAspect="1"/>
          </p:cNvPicPr>
          <p:nvPr/>
        </p:nvPicPr>
        <p:blipFill>
          <a:blip r:embed="rId3" cstate="print"/>
          <a:stretch>
            <a:fillRect/>
          </a:stretch>
        </p:blipFill>
        <p:spPr>
          <a:xfrm>
            <a:off x="0" y="4000504"/>
            <a:ext cx="3786214" cy="2857496"/>
          </a:xfrm>
          <a:prstGeom prst="roundRect">
            <a:avLst/>
          </a:prstGeom>
        </p:spPr>
      </p:pic>
      <p:sp>
        <p:nvSpPr>
          <p:cNvPr id="5" name="Прямоугольник 4"/>
          <p:cNvSpPr/>
          <p:nvPr/>
        </p:nvSpPr>
        <p:spPr>
          <a:xfrm>
            <a:off x="3571868" y="3714752"/>
            <a:ext cx="1500198" cy="1846659"/>
          </a:xfrm>
          <a:prstGeom prst="rect">
            <a:avLst/>
          </a:prstGeom>
        </p:spPr>
        <p:txBody>
          <a:bodyPr wrap="square">
            <a:spAutoFit/>
          </a:bodyPr>
          <a:lstStyle/>
          <a:p>
            <a:r>
              <a:rPr lang="ru-RU" dirty="0" smtClean="0">
                <a:solidFill>
                  <a:schemeClr val="accent6">
                    <a:lumMod val="20000"/>
                    <a:lumOff val="80000"/>
                  </a:schemeClr>
                </a:solidFill>
              </a:rPr>
              <a:t>Майкл </a:t>
            </a:r>
            <a:r>
              <a:rPr lang="ru-RU" dirty="0" err="1" smtClean="0">
                <a:solidFill>
                  <a:schemeClr val="accent6">
                    <a:lumMod val="20000"/>
                    <a:lumOff val="80000"/>
                  </a:schemeClr>
                </a:solidFill>
              </a:rPr>
              <a:t>Мандров</a:t>
            </a:r>
            <a:r>
              <a:rPr lang="ru-RU" dirty="0" smtClean="0">
                <a:solidFill>
                  <a:schemeClr val="accent6">
                    <a:lumMod val="20000"/>
                    <a:lumOff val="80000"/>
                  </a:schemeClr>
                </a:solidFill>
              </a:rPr>
              <a:t>, правнук </a:t>
            </a:r>
            <a:r>
              <a:rPr lang="ru-RU" dirty="0" err="1" smtClean="0">
                <a:solidFill>
                  <a:schemeClr val="accent6">
                    <a:lumMod val="20000"/>
                    <a:lumOff val="80000"/>
                  </a:schemeClr>
                </a:solidFill>
              </a:rPr>
              <a:t>Тимашкова</a:t>
            </a:r>
            <a:r>
              <a:rPr lang="ru-RU" dirty="0" smtClean="0">
                <a:solidFill>
                  <a:schemeClr val="accent6">
                    <a:lumMod val="20000"/>
                    <a:lumOff val="80000"/>
                  </a:schemeClr>
                </a:solidFill>
              </a:rPr>
              <a:t> Андрея Федоровича</a:t>
            </a:r>
            <a:r>
              <a:rPr lang="ru-RU" sz="2400" dirty="0" smtClean="0">
                <a:solidFill>
                  <a:schemeClr val="accent6">
                    <a:lumMod val="20000"/>
                    <a:lumOff val="80000"/>
                  </a:schemeClr>
                </a:solidFill>
              </a:rPr>
              <a:t>. </a:t>
            </a:r>
            <a:endParaRPr lang="ru-RU" sz="2400" dirty="0">
              <a:solidFill>
                <a:schemeClr val="accent6">
                  <a:lumMod val="20000"/>
                  <a:lumOff val="80000"/>
                </a:schemeClr>
              </a:solidFill>
            </a:endParaRPr>
          </a:p>
        </p:txBody>
      </p:sp>
      <p:pic>
        <p:nvPicPr>
          <p:cNvPr id="6" name="Рисунок 5" descr="P90326-104952.jpg"/>
          <p:cNvPicPr>
            <a:picLocks noChangeAspect="1"/>
          </p:cNvPicPr>
          <p:nvPr/>
        </p:nvPicPr>
        <p:blipFill>
          <a:blip r:embed="rId4" cstate="print"/>
          <a:stretch>
            <a:fillRect/>
          </a:stretch>
        </p:blipFill>
        <p:spPr>
          <a:xfrm>
            <a:off x="0" y="0"/>
            <a:ext cx="2571736" cy="3857628"/>
          </a:xfrm>
          <a:prstGeom prst="roundRect">
            <a:avLst/>
          </a:prstGeom>
        </p:spPr>
      </p:pic>
      <p:pic>
        <p:nvPicPr>
          <p:cNvPr id="7" name="Рисунок 6" descr="IMG_3105.JPG"/>
          <p:cNvPicPr>
            <a:picLocks noChangeAspect="1"/>
          </p:cNvPicPr>
          <p:nvPr/>
        </p:nvPicPr>
        <p:blipFill>
          <a:blip r:embed="rId5" cstate="print"/>
          <a:stretch>
            <a:fillRect/>
          </a:stretch>
        </p:blipFill>
        <p:spPr>
          <a:xfrm>
            <a:off x="5143504" y="4000504"/>
            <a:ext cx="3429024" cy="2857496"/>
          </a:xfrm>
          <a:prstGeom prst="roundRect">
            <a:avLst/>
          </a:prstGeom>
        </p:spPr>
      </p:pic>
      <p:pic>
        <p:nvPicPr>
          <p:cNvPr id="8" name="Рисунок 7" descr="IMG_3691.JPG"/>
          <p:cNvPicPr>
            <a:picLocks noChangeAspect="1"/>
          </p:cNvPicPr>
          <p:nvPr/>
        </p:nvPicPr>
        <p:blipFill>
          <a:blip r:embed="rId6" cstate="print"/>
          <a:stretch>
            <a:fillRect/>
          </a:stretch>
        </p:blipFill>
        <p:spPr>
          <a:xfrm>
            <a:off x="2643174" y="571480"/>
            <a:ext cx="3429024" cy="2857520"/>
          </a:xfrm>
          <a:prstGeom prst="round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Кожеуров Владимир Андреевич.JPG"/>
          <p:cNvPicPr>
            <a:picLocks noChangeAspect="1"/>
          </p:cNvPicPr>
          <p:nvPr/>
        </p:nvPicPr>
        <p:blipFill>
          <a:blip r:embed="rId2" cstate="print"/>
          <a:stretch>
            <a:fillRect/>
          </a:stretch>
        </p:blipFill>
        <p:spPr>
          <a:xfrm rot="5400000">
            <a:off x="-678653" y="892963"/>
            <a:ext cx="6858000" cy="5072074"/>
          </a:xfrm>
          <a:prstGeom prst="rect">
            <a:avLst/>
          </a:prstGeom>
        </p:spPr>
      </p:pic>
      <p:sp>
        <p:nvSpPr>
          <p:cNvPr id="4" name="Прямоугольник 3"/>
          <p:cNvSpPr/>
          <p:nvPr/>
        </p:nvSpPr>
        <p:spPr>
          <a:xfrm>
            <a:off x="5643570" y="4714884"/>
            <a:ext cx="1928826" cy="1200329"/>
          </a:xfrm>
          <a:prstGeom prst="rect">
            <a:avLst/>
          </a:prstGeom>
        </p:spPr>
        <p:txBody>
          <a:bodyPr wrap="square">
            <a:spAutoFit/>
          </a:bodyPr>
          <a:lstStyle/>
          <a:p>
            <a:r>
              <a:rPr lang="ru-RU" sz="2400" dirty="0" err="1" smtClean="0">
                <a:solidFill>
                  <a:schemeClr val="accent6">
                    <a:lumMod val="20000"/>
                    <a:lumOff val="80000"/>
                  </a:schemeClr>
                </a:solidFill>
              </a:rPr>
              <a:t>Кожеуров</a:t>
            </a:r>
            <a:endParaRPr lang="ru-RU" sz="2400" dirty="0" smtClean="0">
              <a:solidFill>
                <a:schemeClr val="accent6">
                  <a:lumMod val="20000"/>
                  <a:lumOff val="80000"/>
                </a:schemeClr>
              </a:solidFill>
            </a:endParaRPr>
          </a:p>
          <a:p>
            <a:r>
              <a:rPr lang="ru-RU" sz="2400" dirty="0" smtClean="0">
                <a:solidFill>
                  <a:schemeClr val="accent6">
                    <a:lumMod val="20000"/>
                    <a:lumOff val="80000"/>
                  </a:schemeClr>
                </a:solidFill>
              </a:rPr>
              <a:t>Владимир</a:t>
            </a:r>
          </a:p>
          <a:p>
            <a:r>
              <a:rPr lang="ru-RU" sz="2400" dirty="0" smtClean="0">
                <a:solidFill>
                  <a:schemeClr val="accent6">
                    <a:lumMod val="20000"/>
                    <a:lumOff val="80000"/>
                  </a:schemeClr>
                </a:solidFill>
              </a:rPr>
              <a:t>Андреевич </a:t>
            </a:r>
            <a:endParaRPr lang="ru-RU" sz="2400" dirty="0">
              <a:solidFill>
                <a:schemeClr val="accent6">
                  <a:lumMod val="20000"/>
                  <a:lumOff val="8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4414" y="571481"/>
            <a:ext cx="6286544" cy="6124754"/>
          </a:xfrm>
          <a:prstGeom prst="rect">
            <a:avLst/>
          </a:prstGeom>
        </p:spPr>
        <p:txBody>
          <a:bodyPr wrap="square">
            <a:spAutoFit/>
          </a:bodyPr>
          <a:lstStyle/>
          <a:p>
            <a:r>
              <a:rPr lang="ru-RU" sz="2800" dirty="0" err="1" smtClean="0">
                <a:solidFill>
                  <a:schemeClr val="accent6">
                    <a:lumMod val="20000"/>
                    <a:lumOff val="80000"/>
                  </a:schemeClr>
                </a:solidFill>
              </a:rPr>
              <a:t>Кожеуров</a:t>
            </a:r>
            <a:r>
              <a:rPr lang="ru-RU" sz="2800" dirty="0" smtClean="0">
                <a:solidFill>
                  <a:schemeClr val="accent6">
                    <a:lumMod val="20000"/>
                    <a:lumOff val="80000"/>
                  </a:schemeClr>
                </a:solidFill>
              </a:rPr>
              <a:t> Владимир Андреевич, сержант  7 роты стрелкового полка при наступлении в бою за г. </a:t>
            </a:r>
            <a:r>
              <a:rPr lang="ru-RU" sz="2800" dirty="0" err="1" smtClean="0">
                <a:solidFill>
                  <a:schemeClr val="accent6">
                    <a:lumMod val="20000"/>
                    <a:lumOff val="80000"/>
                  </a:schemeClr>
                </a:solidFill>
              </a:rPr>
              <a:t>Нанло</a:t>
            </a:r>
            <a:r>
              <a:rPr lang="ru-RU" sz="2800" dirty="0" smtClean="0">
                <a:solidFill>
                  <a:schemeClr val="accent6">
                    <a:lumMod val="20000"/>
                    <a:lumOff val="80000"/>
                  </a:schemeClr>
                </a:solidFill>
              </a:rPr>
              <a:t>(Польша) и фольварк </a:t>
            </a:r>
            <a:r>
              <a:rPr lang="ru-RU" sz="2800" dirty="0" err="1" smtClean="0">
                <a:solidFill>
                  <a:schemeClr val="accent6">
                    <a:lumMod val="20000"/>
                    <a:lumOff val="80000"/>
                  </a:schemeClr>
                </a:solidFill>
              </a:rPr>
              <a:t>Ной-Пресендорф</a:t>
            </a:r>
            <a:r>
              <a:rPr lang="ru-RU" sz="2800" dirty="0" smtClean="0">
                <a:solidFill>
                  <a:schemeClr val="accent6">
                    <a:lumMod val="20000"/>
                    <a:lumOff val="80000"/>
                  </a:schemeClr>
                </a:solidFill>
              </a:rPr>
              <a:t> (Германия)  по сигналу командира батальона первым поднялся в атаку, ворвался в траншею противника и в рукопашной схватке уничтожил 3-х фашистов, одного взял в плен. Своим личным примером вдохновил товарищей на решение боевой задачи, поднял за собой весь взвод. В бою спас командира. Награжден орденом Славы </a:t>
            </a:r>
            <a:r>
              <a:rPr lang="ru-RU" sz="2800" dirty="0" err="1" smtClean="0">
                <a:solidFill>
                  <a:schemeClr val="accent6">
                    <a:lumMod val="20000"/>
                    <a:lumOff val="80000"/>
                  </a:schemeClr>
                </a:solidFill>
              </a:rPr>
              <a:t>з-ей</a:t>
            </a:r>
            <a:r>
              <a:rPr lang="ru-RU" sz="2800" dirty="0" smtClean="0">
                <a:solidFill>
                  <a:schemeClr val="accent6">
                    <a:lumMod val="20000"/>
                    <a:lumOff val="80000"/>
                  </a:schemeClr>
                </a:solidFill>
              </a:rPr>
              <a:t> степени.</a:t>
            </a:r>
            <a:endParaRPr lang="ru-RU" sz="2800" dirty="0">
              <a:solidFill>
                <a:schemeClr val="accent6">
                  <a:lumMod val="20000"/>
                  <a:lumOff val="80000"/>
                </a:scheme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 (1).jpg"/>
          <p:cNvPicPr>
            <a:picLocks noChangeAspect="1"/>
          </p:cNvPicPr>
          <p:nvPr/>
        </p:nvPicPr>
        <p:blipFill>
          <a:blip r:embed="rId2" cstate="print"/>
          <a:stretch>
            <a:fillRect/>
          </a:stretch>
        </p:blipFill>
        <p:spPr>
          <a:xfrm>
            <a:off x="2786050" y="0"/>
            <a:ext cx="5143500" cy="6858000"/>
          </a:xfrm>
          <a:prstGeom prst="rect">
            <a:avLst/>
          </a:prstGeom>
        </p:spPr>
      </p:pic>
      <p:sp>
        <p:nvSpPr>
          <p:cNvPr id="3" name="Прямоугольник 2"/>
          <p:cNvSpPr/>
          <p:nvPr/>
        </p:nvSpPr>
        <p:spPr>
          <a:xfrm>
            <a:off x="0" y="2285992"/>
            <a:ext cx="2357422" cy="954107"/>
          </a:xfrm>
          <a:prstGeom prst="rect">
            <a:avLst/>
          </a:prstGeom>
        </p:spPr>
        <p:txBody>
          <a:bodyPr wrap="square">
            <a:spAutoFit/>
          </a:bodyPr>
          <a:lstStyle/>
          <a:p>
            <a:r>
              <a:rPr lang="ru-RU" sz="2800" dirty="0" smtClean="0">
                <a:solidFill>
                  <a:schemeClr val="accent6">
                    <a:lumMod val="20000"/>
                    <a:lumOff val="80000"/>
                  </a:schemeClr>
                </a:solidFill>
              </a:rPr>
              <a:t>Поляков Иван </a:t>
            </a:r>
            <a:r>
              <a:rPr lang="ru-RU" sz="2800" dirty="0" err="1" smtClean="0">
                <a:solidFill>
                  <a:schemeClr val="accent6">
                    <a:lumMod val="20000"/>
                    <a:lumOff val="80000"/>
                  </a:schemeClr>
                </a:solidFill>
              </a:rPr>
              <a:t>Прокофьевич</a:t>
            </a:r>
            <a:endParaRPr lang="ru-RU" sz="2800" dirty="0">
              <a:solidFill>
                <a:schemeClr val="accent6">
                  <a:lumMod val="20000"/>
                  <a:lumOff val="80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428604"/>
            <a:ext cx="7429552" cy="4893647"/>
          </a:xfrm>
          <a:prstGeom prst="rect">
            <a:avLst/>
          </a:prstGeom>
        </p:spPr>
        <p:txBody>
          <a:bodyPr wrap="square">
            <a:spAutoFit/>
          </a:bodyPr>
          <a:lstStyle/>
          <a:p>
            <a:r>
              <a:rPr lang="ru-RU" sz="2400" dirty="0" smtClean="0">
                <a:solidFill>
                  <a:schemeClr val="accent6">
                    <a:lumMod val="20000"/>
                    <a:lumOff val="80000"/>
                  </a:schemeClr>
                </a:solidFill>
              </a:rPr>
              <a:t>Старшина Поляков Иван </a:t>
            </a:r>
            <a:r>
              <a:rPr lang="ru-RU" sz="2400" dirty="0" err="1" smtClean="0">
                <a:solidFill>
                  <a:schemeClr val="accent6">
                    <a:lumMod val="20000"/>
                    <a:lumOff val="80000"/>
                  </a:schemeClr>
                </a:solidFill>
              </a:rPr>
              <a:t>Прокофьевич</a:t>
            </a:r>
            <a:r>
              <a:rPr lang="ru-RU" sz="2400" dirty="0" smtClean="0">
                <a:solidFill>
                  <a:schemeClr val="accent6">
                    <a:lumMod val="20000"/>
                    <a:lumOff val="80000"/>
                  </a:schemeClr>
                </a:solidFill>
              </a:rPr>
              <a:t> работал в 242 авиационных мастерских с 17 января 1944 года, за  время работы в мастерских отремонтировал вооружения на 162 самолетах, хорошо освоил ремонт всех видов вооружения на боевых самолетах, кроме того, отремонтировал 22 единицы разного оружия и 160 единиц вооружения на склады. Старшина Поляков подготовил оружейника по своей специальности. Все отремонтированное им оружие работало безотказно. Грамотный, инициативный специалист пользовался авторитетом у своих товарищей. Награжден медалью « За боевые заслуги». Имел награду « За оборону Сталинграда»  и орден Отечественной войны.</a:t>
            </a:r>
            <a:endParaRPr lang="ru-RU" sz="2400" dirty="0">
              <a:solidFill>
                <a:schemeClr val="accent6">
                  <a:lumMod val="20000"/>
                  <a:lumOff val="8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3244334"/>
            <a:ext cx="1928826" cy="1384995"/>
          </a:xfrm>
          <a:prstGeom prst="rect">
            <a:avLst/>
          </a:prstGeom>
        </p:spPr>
        <p:txBody>
          <a:bodyPr wrap="square">
            <a:spAutoFit/>
          </a:bodyPr>
          <a:lstStyle/>
          <a:p>
            <a:r>
              <a:rPr lang="ru-RU" sz="2800" dirty="0" smtClean="0">
                <a:solidFill>
                  <a:schemeClr val="accent6">
                    <a:lumMod val="20000"/>
                    <a:lumOff val="80000"/>
                  </a:schemeClr>
                </a:solidFill>
              </a:rPr>
              <a:t>Гладышев Степан Иванович</a:t>
            </a:r>
            <a:endParaRPr lang="ru-RU" sz="2800" dirty="0">
              <a:solidFill>
                <a:schemeClr val="accent6">
                  <a:lumMod val="20000"/>
                  <a:lumOff val="80000"/>
                </a:schemeClr>
              </a:solidFill>
            </a:endParaRPr>
          </a:p>
        </p:txBody>
      </p:sp>
      <p:pic>
        <p:nvPicPr>
          <p:cNvPr id="3" name="Рисунок 2" descr="image (12).jpg"/>
          <p:cNvPicPr>
            <a:picLocks noChangeAspect="1"/>
          </p:cNvPicPr>
          <p:nvPr/>
        </p:nvPicPr>
        <p:blipFill>
          <a:blip r:embed="rId2" cstate="print"/>
          <a:stretch>
            <a:fillRect/>
          </a:stretch>
        </p:blipFill>
        <p:spPr>
          <a:xfrm>
            <a:off x="2643174" y="0"/>
            <a:ext cx="5131254"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786" y="428604"/>
            <a:ext cx="6072214" cy="5786199"/>
          </a:xfrm>
          <a:prstGeom prst="rect">
            <a:avLst/>
          </a:prstGeom>
        </p:spPr>
        <p:txBody>
          <a:bodyPr wrap="square">
            <a:spAutoFit/>
          </a:bodyPr>
          <a:lstStyle/>
          <a:p>
            <a:r>
              <a:rPr lang="ru-RU" dirty="0" smtClean="0">
                <a:solidFill>
                  <a:schemeClr val="accent6">
                    <a:lumMod val="20000"/>
                    <a:lumOff val="80000"/>
                  </a:schemeClr>
                </a:solidFill>
              </a:rPr>
              <a:t>Прапрадедушка Валеры Евдокимова Гладышев Степан Иванович был уроженцем Бельского района пригородного Сельского совета, деревни </a:t>
            </a:r>
            <a:r>
              <a:rPr lang="ru-RU" dirty="0" err="1" smtClean="0">
                <a:solidFill>
                  <a:schemeClr val="accent6">
                    <a:lumMod val="20000"/>
                    <a:lumOff val="80000"/>
                  </a:schemeClr>
                </a:solidFill>
              </a:rPr>
              <a:t>Асташутино</a:t>
            </a:r>
            <a:r>
              <a:rPr lang="ru-RU" dirty="0" smtClean="0">
                <a:solidFill>
                  <a:schemeClr val="accent6">
                    <a:lumMod val="20000"/>
                    <a:lumOff val="80000"/>
                  </a:schemeClr>
                </a:solidFill>
              </a:rPr>
              <a:t>  защищал нашу Родину с 1942 года, в армию был призван с 941 года. Ефрейтор Гладышев Степан Иванович был ездовым в красной Армии с 1942 года, честно и добросовестно относился к своим подопечным лошадям. Несмотря на большие переходы, конский состав содержал в образцовом порядке. Доставляя материал на строительство переправ, выполнял норматив на 150%, показывал образец преданности Родине.</a:t>
            </a:r>
          </a:p>
          <a:p>
            <a:r>
              <a:rPr lang="ru-RU" dirty="0" smtClean="0">
                <a:solidFill>
                  <a:schemeClr val="accent6">
                    <a:lumMod val="20000"/>
                    <a:lumOff val="80000"/>
                  </a:schemeClr>
                </a:solidFill>
              </a:rPr>
              <a:t>Повозочный 52 отделения инженерно-саперного Запорожского взвода Александра Невского батальона, 11 штурмовой инженерно- саперной </a:t>
            </a:r>
            <a:r>
              <a:rPr lang="ru-RU" dirty="0" err="1" smtClean="0">
                <a:solidFill>
                  <a:schemeClr val="accent6">
                    <a:lumMod val="20000"/>
                    <a:lumOff val="80000"/>
                  </a:schemeClr>
                </a:solidFill>
              </a:rPr>
              <a:t>Запорожско</a:t>
            </a:r>
            <a:r>
              <a:rPr lang="ru-RU" dirty="0" smtClean="0">
                <a:solidFill>
                  <a:schemeClr val="accent6">
                    <a:lumMod val="20000"/>
                    <a:lumOff val="80000"/>
                  </a:schemeClr>
                </a:solidFill>
              </a:rPr>
              <a:t>- Будапештской Краснознаменной ордена Кутузова и Богдана Хмельницкого бригаде РГК, Гладышев Степан Иванович был награжден медалью «За боевые заслуги» и Медалью «За победу над Германией в Великой Отечественной войне 1941-1945г.г.» </a:t>
            </a:r>
          </a:p>
          <a:p>
            <a:endParaRPr lang="ru-RU" sz="2800" dirty="0">
              <a:solidFill>
                <a:schemeClr val="accent6">
                  <a:lumMod val="20000"/>
                  <a:lumOff val="8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V6LQTCGg0NE.jpg"/>
          <p:cNvPicPr>
            <a:picLocks noChangeAspect="1"/>
          </p:cNvPicPr>
          <p:nvPr/>
        </p:nvPicPr>
        <p:blipFill>
          <a:blip r:embed="rId2" cstate="print"/>
          <a:stretch>
            <a:fillRect/>
          </a:stretch>
        </p:blipFill>
        <p:spPr>
          <a:xfrm>
            <a:off x="6215074" y="0"/>
            <a:ext cx="2928926" cy="3571876"/>
          </a:xfrm>
          <a:prstGeom prst="roundRect">
            <a:avLst/>
          </a:prstGeom>
        </p:spPr>
      </p:pic>
      <p:sp>
        <p:nvSpPr>
          <p:cNvPr id="6" name="Прямоугольник 5"/>
          <p:cNvSpPr/>
          <p:nvPr/>
        </p:nvSpPr>
        <p:spPr>
          <a:xfrm>
            <a:off x="0" y="4357694"/>
            <a:ext cx="2071670" cy="1477328"/>
          </a:xfrm>
          <a:prstGeom prst="rect">
            <a:avLst/>
          </a:prstGeom>
        </p:spPr>
        <p:txBody>
          <a:bodyPr wrap="square">
            <a:spAutoFit/>
          </a:bodyPr>
          <a:lstStyle/>
          <a:p>
            <a:r>
              <a:rPr lang="ru-RU" dirty="0" smtClean="0">
                <a:solidFill>
                  <a:schemeClr val="accent6">
                    <a:lumMod val="20000"/>
                    <a:lumOff val="80000"/>
                  </a:schemeClr>
                </a:solidFill>
              </a:rPr>
              <a:t>Валера Евдокимов,</a:t>
            </a:r>
          </a:p>
          <a:p>
            <a:r>
              <a:rPr lang="ru-RU" dirty="0" smtClean="0">
                <a:solidFill>
                  <a:schemeClr val="accent6">
                    <a:lumMod val="20000"/>
                    <a:lumOff val="80000"/>
                  </a:schemeClr>
                </a:solidFill>
              </a:rPr>
              <a:t>праправнук </a:t>
            </a:r>
            <a:r>
              <a:rPr lang="ru-RU" dirty="0" err="1" smtClean="0">
                <a:solidFill>
                  <a:schemeClr val="accent6">
                    <a:lumMod val="20000"/>
                    <a:lumOff val="80000"/>
                  </a:schemeClr>
                </a:solidFill>
              </a:rPr>
              <a:t>Кожеурова</a:t>
            </a:r>
            <a:r>
              <a:rPr lang="ru-RU" dirty="0" smtClean="0">
                <a:solidFill>
                  <a:schemeClr val="accent6">
                    <a:lumMod val="20000"/>
                    <a:lumOff val="80000"/>
                  </a:schemeClr>
                </a:solidFill>
              </a:rPr>
              <a:t> </a:t>
            </a:r>
          </a:p>
          <a:p>
            <a:r>
              <a:rPr lang="ru-RU" dirty="0" smtClean="0">
                <a:solidFill>
                  <a:schemeClr val="accent6">
                    <a:lumMod val="20000"/>
                    <a:lumOff val="80000"/>
                  </a:schemeClr>
                </a:solidFill>
              </a:rPr>
              <a:t>Владимира Андреевича.</a:t>
            </a:r>
            <a:endParaRPr lang="ru-RU" dirty="0"/>
          </a:p>
        </p:txBody>
      </p:sp>
      <p:pic>
        <p:nvPicPr>
          <p:cNvPr id="8" name="Рисунок 7" descr="IMG_3341.jpg"/>
          <p:cNvPicPr>
            <a:picLocks noChangeAspect="1"/>
          </p:cNvPicPr>
          <p:nvPr/>
        </p:nvPicPr>
        <p:blipFill>
          <a:blip r:embed="rId3" cstate="print"/>
          <a:stretch>
            <a:fillRect/>
          </a:stretch>
        </p:blipFill>
        <p:spPr>
          <a:xfrm>
            <a:off x="5214942" y="3571876"/>
            <a:ext cx="3929058" cy="3286124"/>
          </a:xfrm>
          <a:prstGeom prst="roundRect">
            <a:avLst/>
          </a:prstGeom>
        </p:spPr>
      </p:pic>
      <p:pic>
        <p:nvPicPr>
          <p:cNvPr id="7" name="Рисунок 6" descr="image (15).jpg"/>
          <p:cNvPicPr>
            <a:picLocks noChangeAspect="1"/>
          </p:cNvPicPr>
          <p:nvPr/>
        </p:nvPicPr>
        <p:blipFill>
          <a:blip r:embed="rId4" cstate="print"/>
          <a:stretch>
            <a:fillRect/>
          </a:stretch>
        </p:blipFill>
        <p:spPr>
          <a:xfrm>
            <a:off x="3214678" y="0"/>
            <a:ext cx="2286016" cy="3214686"/>
          </a:xfrm>
          <a:prstGeom prst="roundRect">
            <a:avLst/>
          </a:prstGeom>
        </p:spPr>
      </p:pic>
      <p:pic>
        <p:nvPicPr>
          <p:cNvPr id="9" name="Рисунок 8" descr="i (1).jpg"/>
          <p:cNvPicPr>
            <a:picLocks noChangeAspect="1"/>
          </p:cNvPicPr>
          <p:nvPr/>
        </p:nvPicPr>
        <p:blipFill>
          <a:blip r:embed="rId5" cstate="print"/>
          <a:stretch>
            <a:fillRect/>
          </a:stretch>
        </p:blipFill>
        <p:spPr>
          <a:xfrm>
            <a:off x="2714612" y="3214686"/>
            <a:ext cx="2422524" cy="3643314"/>
          </a:xfrm>
          <a:prstGeom prst="roundRect">
            <a:avLst/>
          </a:prstGeom>
        </p:spPr>
      </p:pic>
      <p:pic>
        <p:nvPicPr>
          <p:cNvPr id="13" name="Рисунок 12" descr="i (4).jpg"/>
          <p:cNvPicPr>
            <a:picLocks noChangeAspect="1"/>
          </p:cNvPicPr>
          <p:nvPr/>
        </p:nvPicPr>
        <p:blipFill>
          <a:blip r:embed="rId6" cstate="print"/>
          <a:stretch>
            <a:fillRect/>
          </a:stretch>
        </p:blipFill>
        <p:spPr>
          <a:xfrm>
            <a:off x="0" y="0"/>
            <a:ext cx="2714644" cy="3786190"/>
          </a:xfrm>
          <a:prstGeom prst="round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1428736"/>
            <a:ext cx="6572296" cy="4401205"/>
          </a:xfrm>
          <a:prstGeom prst="rect">
            <a:avLst/>
          </a:prstGeom>
        </p:spPr>
        <p:txBody>
          <a:bodyPr wrap="square">
            <a:spAutoFit/>
          </a:bodyPr>
          <a:lstStyle/>
          <a:p>
            <a:r>
              <a:rPr lang="ru-RU" sz="2000" i="1" dirty="0" smtClean="0">
                <a:solidFill>
                  <a:schemeClr val="accent6">
                    <a:lumMod val="20000"/>
                    <a:lumOff val="80000"/>
                  </a:schemeClr>
                </a:solidFill>
              </a:rPr>
              <a:t>В этом году 9 Мая мы отмечаем 75-летний юбилей одного из важнейших событий в истории России и всего мира. Безусловно, День Победы - особый, великий праздник для большинства россиян. </a:t>
            </a:r>
            <a:r>
              <a:rPr lang="ru-RU" sz="2000" dirty="0" smtClean="0">
                <a:solidFill>
                  <a:schemeClr val="accent6">
                    <a:lumMod val="20000"/>
                    <a:lumOff val="80000"/>
                  </a:schemeClr>
                </a:solidFill>
              </a:rPr>
              <a:t>Великая Отечественная война была для нашего народа настолько масштабной, что затронула без исключения каждую семью, каждого россиянина в отдельности. В каждой семье есть какая-то связанная с этой войной рана, боль, воспоминания, передаваемые от поколения к поколению. Мы принадлежим к поколению, которое слушало рассказы о войне из первых уст, от тех, кто непосредственно в этой войне участвовал, кто все эти события пережил – наших родителей, бабушек и дедушек. Мы должны все это передать нашим детям.</a:t>
            </a:r>
            <a:endParaRPr lang="ru-RU" sz="2000"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jpg"/>
          <p:cNvPicPr>
            <a:picLocks noChangeAspect="1"/>
          </p:cNvPicPr>
          <p:nvPr/>
        </p:nvPicPr>
        <p:blipFill>
          <a:blip r:embed="rId2" cstate="print"/>
          <a:stretch>
            <a:fillRect/>
          </a:stretch>
        </p:blipFill>
        <p:spPr>
          <a:xfrm>
            <a:off x="0" y="0"/>
            <a:ext cx="5152430" cy="6858000"/>
          </a:xfrm>
          <a:prstGeom prst="rect">
            <a:avLst/>
          </a:prstGeom>
        </p:spPr>
      </p:pic>
      <p:pic>
        <p:nvPicPr>
          <p:cNvPr id="3" name="Рисунок 2" descr="hj.jpg"/>
          <p:cNvPicPr>
            <a:picLocks noChangeAspect="1"/>
          </p:cNvPicPr>
          <p:nvPr/>
        </p:nvPicPr>
        <p:blipFill>
          <a:blip r:embed="rId3" cstate="print"/>
          <a:stretch>
            <a:fillRect/>
          </a:stretch>
        </p:blipFill>
        <p:spPr>
          <a:xfrm>
            <a:off x="5429256" y="357166"/>
            <a:ext cx="3357586" cy="585791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5852" y="428605"/>
            <a:ext cx="6429420" cy="4893647"/>
          </a:xfrm>
          <a:prstGeom prst="rect">
            <a:avLst/>
          </a:prstGeom>
        </p:spPr>
        <p:txBody>
          <a:bodyPr wrap="square">
            <a:spAutoFit/>
          </a:bodyPr>
          <a:lstStyle/>
          <a:p>
            <a:r>
              <a:rPr lang="ru-RU" sz="2400" dirty="0" smtClean="0">
                <a:solidFill>
                  <a:schemeClr val="accent6">
                    <a:lumMod val="20000"/>
                    <a:lumOff val="80000"/>
                  </a:schemeClr>
                </a:solidFill>
              </a:rPr>
              <a:t>Петр Михайлович Митрофанов во время освобождения города Белого был тяжело ранен и находился на лечении в госпитале, после выздоровления снова сражался за город Белый, был тяжело ранен вторично и снова встал в строй. Командовал взводом стрелков пулеметчиков в районе Бельского направления, получил тяжелейшее ранение и был признан инвалидом ВОВ. После войны был краснодеревщиком,  изготавливал мебель и строил дома. Ещё есть такие в городе. Занимался фотографией и красиво рисовал. Награжден орденом Красной звезды.</a:t>
            </a:r>
            <a:endParaRPr lang="ru-RU" sz="2400" dirty="0">
              <a:solidFill>
                <a:schemeClr val="accent6">
                  <a:lumMod val="20000"/>
                  <a:lumOff val="8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viptalisman_4623 (1).jpg"/>
          <p:cNvPicPr>
            <a:picLocks noChangeAspect="1"/>
          </p:cNvPicPr>
          <p:nvPr/>
        </p:nvPicPr>
        <p:blipFill>
          <a:blip r:embed="rId2" cstate="print"/>
          <a:stretch>
            <a:fillRect/>
          </a:stretch>
        </p:blipFill>
        <p:spPr>
          <a:xfrm>
            <a:off x="0" y="256735"/>
            <a:ext cx="9144000" cy="634452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14348" y="785794"/>
            <a:ext cx="6929486" cy="4524315"/>
          </a:xfrm>
          <a:prstGeom prst="rect">
            <a:avLst/>
          </a:prstGeom>
        </p:spPr>
        <p:txBody>
          <a:bodyPr wrap="square">
            <a:spAutoFit/>
          </a:bodyPr>
          <a:lstStyle/>
          <a:p>
            <a:r>
              <a:rPr lang="ru-RU" sz="2400" dirty="0" smtClean="0">
                <a:solidFill>
                  <a:schemeClr val="accent6">
                    <a:lumMod val="20000"/>
                    <a:lumOff val="80000"/>
                  </a:schemeClr>
                </a:solidFill>
              </a:rPr>
              <a:t>Григорий Иванович </a:t>
            </a:r>
            <a:r>
              <a:rPr lang="ru-RU" sz="2400" dirty="0" err="1" smtClean="0">
                <a:solidFill>
                  <a:schemeClr val="accent6">
                    <a:lumMod val="20000"/>
                    <a:lumOff val="80000"/>
                  </a:schemeClr>
                </a:solidFill>
              </a:rPr>
              <a:t>Качурин</a:t>
            </a:r>
            <a:r>
              <a:rPr lang="ru-RU" sz="2400" dirty="0" smtClean="0">
                <a:solidFill>
                  <a:schemeClr val="accent6">
                    <a:lumMod val="20000"/>
                    <a:lumOff val="80000"/>
                  </a:schemeClr>
                </a:solidFill>
              </a:rPr>
              <a:t>  родился в 1919 году, воевать пошел совсем молодым, попал  борьбу с японскими захватчиками. На протяжении всех боев с японскими самураями  в 1946 году  старший сержант Григорий Иванович </a:t>
            </a:r>
            <a:r>
              <a:rPr lang="ru-RU" sz="2400" dirty="0" err="1" smtClean="0">
                <a:solidFill>
                  <a:schemeClr val="accent6">
                    <a:lumMod val="20000"/>
                    <a:lumOff val="80000"/>
                  </a:schemeClr>
                </a:solidFill>
              </a:rPr>
              <a:t>Качурин</a:t>
            </a:r>
            <a:r>
              <a:rPr lang="ru-RU" sz="2400" dirty="0" smtClean="0">
                <a:solidFill>
                  <a:schemeClr val="accent6">
                    <a:lumMod val="20000"/>
                    <a:lumOff val="80000"/>
                  </a:schemeClr>
                </a:solidFill>
              </a:rPr>
              <a:t> проявил себя славным сыном своего народа, он неоднократно поднимал бойцов в атаки, участвовал вместе с ними, показывал образцы мужества и стойкости при преодолении водных преград, лично уничтожил  8 солдат  противника, увлекая за собой солдат личным примером. Награжден орденом Красной Звезды.</a:t>
            </a:r>
            <a:endParaRPr lang="ru-RU" sz="2400" dirty="0">
              <a:solidFill>
                <a:schemeClr val="accent6">
                  <a:lumMod val="20000"/>
                  <a:lumOff val="80000"/>
                </a:schemeClr>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3 (2).jpg"/>
          <p:cNvPicPr>
            <a:picLocks noChangeAspect="1"/>
          </p:cNvPicPr>
          <p:nvPr/>
        </p:nvPicPr>
        <p:blipFill>
          <a:blip r:embed="rId2" cstate="print"/>
          <a:stretch>
            <a:fillRect/>
          </a:stretch>
        </p:blipFill>
        <p:spPr>
          <a:xfrm>
            <a:off x="214282" y="0"/>
            <a:ext cx="5143500" cy="6858000"/>
          </a:xfrm>
          <a:prstGeom prst="rect">
            <a:avLst/>
          </a:prstGeom>
        </p:spPr>
      </p:pic>
      <p:sp>
        <p:nvSpPr>
          <p:cNvPr id="3" name="Прямоугольник 2"/>
          <p:cNvSpPr/>
          <p:nvPr/>
        </p:nvSpPr>
        <p:spPr>
          <a:xfrm>
            <a:off x="5715008" y="0"/>
            <a:ext cx="1928825" cy="6740307"/>
          </a:xfrm>
          <a:prstGeom prst="rect">
            <a:avLst/>
          </a:prstGeom>
        </p:spPr>
        <p:txBody>
          <a:bodyPr wrap="square">
            <a:spAutoFit/>
          </a:bodyPr>
          <a:lstStyle/>
          <a:p>
            <a:r>
              <a:rPr lang="ru-RU" sz="2400" dirty="0" smtClean="0">
                <a:solidFill>
                  <a:schemeClr val="accent6">
                    <a:lumMod val="20000"/>
                    <a:lumOff val="80000"/>
                  </a:schemeClr>
                </a:solidFill>
              </a:rPr>
              <a:t>Леша Фролов с портретом прадедушки и прабабушки. Прабабушка, </a:t>
            </a:r>
          </a:p>
          <a:p>
            <a:r>
              <a:rPr lang="ru-RU" sz="2400" dirty="0" smtClean="0">
                <a:solidFill>
                  <a:schemeClr val="accent6">
                    <a:lumMod val="20000"/>
                    <a:lumOff val="80000"/>
                  </a:schemeClr>
                </a:solidFill>
              </a:rPr>
              <a:t>Зинаида </a:t>
            </a:r>
          </a:p>
          <a:p>
            <a:r>
              <a:rPr lang="ru-RU" sz="2400" dirty="0" smtClean="0">
                <a:solidFill>
                  <a:schemeClr val="accent6">
                    <a:lumMod val="20000"/>
                    <a:lumOff val="80000"/>
                  </a:schemeClr>
                </a:solidFill>
              </a:rPr>
              <a:t>Т </a:t>
            </a:r>
            <a:r>
              <a:rPr lang="ru-RU" sz="2400" dirty="0" err="1" smtClean="0">
                <a:solidFill>
                  <a:schemeClr val="accent6">
                    <a:lumMod val="20000"/>
                    <a:lumOff val="80000"/>
                  </a:schemeClr>
                </a:solidFill>
              </a:rPr>
              <a:t>ихоновна</a:t>
            </a:r>
            <a:r>
              <a:rPr lang="ru-RU" sz="2400" dirty="0" smtClean="0">
                <a:solidFill>
                  <a:schemeClr val="accent6">
                    <a:lumMod val="20000"/>
                    <a:lumOff val="80000"/>
                  </a:schemeClr>
                </a:solidFill>
              </a:rPr>
              <a:t> </a:t>
            </a:r>
          </a:p>
          <a:p>
            <a:r>
              <a:rPr lang="ru-RU" sz="2400" dirty="0" err="1" smtClean="0">
                <a:solidFill>
                  <a:schemeClr val="accent6">
                    <a:lumMod val="20000"/>
                    <a:lumOff val="80000"/>
                  </a:schemeClr>
                </a:solidFill>
              </a:rPr>
              <a:t>Качурина</a:t>
            </a:r>
            <a:endParaRPr lang="ru-RU" sz="2400" dirty="0" smtClean="0">
              <a:solidFill>
                <a:schemeClr val="accent6">
                  <a:lumMod val="20000"/>
                  <a:lumOff val="80000"/>
                </a:schemeClr>
              </a:solidFill>
            </a:endParaRPr>
          </a:p>
          <a:p>
            <a:r>
              <a:rPr lang="ru-RU" sz="2400" dirty="0" smtClean="0">
                <a:solidFill>
                  <a:schemeClr val="accent6">
                    <a:lumMod val="20000"/>
                    <a:lumOff val="80000"/>
                  </a:schemeClr>
                </a:solidFill>
              </a:rPr>
              <a:t>была труженицей </a:t>
            </a:r>
          </a:p>
          <a:p>
            <a:r>
              <a:rPr lang="ru-RU" sz="2400" dirty="0" smtClean="0">
                <a:solidFill>
                  <a:schemeClr val="accent6">
                    <a:lumMod val="20000"/>
                    <a:lumOff val="80000"/>
                  </a:schemeClr>
                </a:solidFill>
              </a:rPr>
              <a:t>тыла и узницей</a:t>
            </a:r>
          </a:p>
          <a:p>
            <a:r>
              <a:rPr lang="ru-RU" sz="2400" dirty="0" err="1" smtClean="0">
                <a:solidFill>
                  <a:schemeClr val="accent6">
                    <a:lumMod val="20000"/>
                    <a:lumOff val="80000"/>
                  </a:schemeClr>
                </a:solidFill>
              </a:rPr>
              <a:t>фашисткого</a:t>
            </a:r>
            <a:endParaRPr lang="ru-RU" sz="2400" dirty="0" smtClean="0">
              <a:solidFill>
                <a:schemeClr val="accent6">
                  <a:lumMod val="20000"/>
                  <a:lumOff val="80000"/>
                </a:schemeClr>
              </a:solidFill>
            </a:endParaRPr>
          </a:p>
          <a:p>
            <a:r>
              <a:rPr lang="ru-RU" sz="2400" dirty="0" smtClean="0">
                <a:solidFill>
                  <a:schemeClr val="accent6">
                    <a:lumMod val="20000"/>
                    <a:lumOff val="80000"/>
                  </a:schemeClr>
                </a:solidFill>
              </a:rPr>
              <a:t>концлагеря</a:t>
            </a:r>
          </a:p>
          <a:p>
            <a:r>
              <a:rPr lang="ru-RU" sz="2400" dirty="0" smtClean="0">
                <a:solidFill>
                  <a:schemeClr val="accent6">
                    <a:lumMod val="20000"/>
                    <a:lumOff val="80000"/>
                  </a:schemeClr>
                </a:solidFill>
              </a:rPr>
              <a:t>в Белоруссии. </a:t>
            </a:r>
            <a:endParaRPr lang="ru-RU"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 (2).jpg"/>
          <p:cNvPicPr>
            <a:picLocks noChangeAspect="1"/>
          </p:cNvPicPr>
          <p:nvPr/>
        </p:nvPicPr>
        <p:blipFill>
          <a:blip r:embed="rId2" cstate="print"/>
          <a:stretch>
            <a:fillRect/>
          </a:stretch>
        </p:blipFill>
        <p:spPr>
          <a:xfrm>
            <a:off x="0" y="0"/>
            <a:ext cx="2714644" cy="3714752"/>
          </a:xfrm>
          <a:prstGeom prst="roundRect">
            <a:avLst/>
          </a:prstGeom>
        </p:spPr>
      </p:pic>
      <p:sp>
        <p:nvSpPr>
          <p:cNvPr id="5" name="Прямоугольник 4"/>
          <p:cNvSpPr/>
          <p:nvPr/>
        </p:nvSpPr>
        <p:spPr>
          <a:xfrm>
            <a:off x="3857620" y="4643446"/>
            <a:ext cx="1071570" cy="646331"/>
          </a:xfrm>
          <a:prstGeom prst="rect">
            <a:avLst/>
          </a:prstGeom>
        </p:spPr>
        <p:txBody>
          <a:bodyPr wrap="square">
            <a:spAutoFit/>
          </a:bodyPr>
          <a:lstStyle/>
          <a:p>
            <a:r>
              <a:rPr lang="ru-RU" dirty="0" smtClean="0">
                <a:solidFill>
                  <a:schemeClr val="accent6">
                    <a:lumMod val="20000"/>
                    <a:lumOff val="80000"/>
                  </a:schemeClr>
                </a:solidFill>
              </a:rPr>
              <a:t>Леша Фролов.</a:t>
            </a:r>
          </a:p>
        </p:txBody>
      </p:sp>
      <p:pic>
        <p:nvPicPr>
          <p:cNvPr id="6" name="Рисунок 5" descr="wQgd3lCIbJQ.jpg"/>
          <p:cNvPicPr>
            <a:picLocks noChangeAspect="1"/>
          </p:cNvPicPr>
          <p:nvPr/>
        </p:nvPicPr>
        <p:blipFill>
          <a:blip r:embed="rId3" cstate="print"/>
          <a:stretch>
            <a:fillRect/>
          </a:stretch>
        </p:blipFill>
        <p:spPr>
          <a:xfrm>
            <a:off x="5857884" y="0"/>
            <a:ext cx="2928940" cy="3929066"/>
          </a:xfrm>
          <a:prstGeom prst="roundRect">
            <a:avLst/>
          </a:prstGeom>
        </p:spPr>
      </p:pic>
      <p:pic>
        <p:nvPicPr>
          <p:cNvPr id="8" name="Рисунок 7" descr="DSCN9569.jpg"/>
          <p:cNvPicPr>
            <a:picLocks noChangeAspect="1"/>
          </p:cNvPicPr>
          <p:nvPr/>
        </p:nvPicPr>
        <p:blipFill>
          <a:blip r:embed="rId4" cstate="print"/>
          <a:stretch>
            <a:fillRect/>
          </a:stretch>
        </p:blipFill>
        <p:spPr>
          <a:xfrm>
            <a:off x="5143504" y="3929066"/>
            <a:ext cx="3571900" cy="2928934"/>
          </a:xfrm>
          <a:prstGeom prst="roundRect">
            <a:avLst/>
          </a:prstGeom>
        </p:spPr>
      </p:pic>
      <p:pic>
        <p:nvPicPr>
          <p:cNvPr id="9" name="Рисунок 8" descr="3.jpg"/>
          <p:cNvPicPr>
            <a:picLocks noChangeAspect="1"/>
          </p:cNvPicPr>
          <p:nvPr/>
        </p:nvPicPr>
        <p:blipFill>
          <a:blip r:embed="rId5" cstate="print"/>
          <a:stretch>
            <a:fillRect/>
          </a:stretch>
        </p:blipFill>
        <p:spPr>
          <a:xfrm>
            <a:off x="2786050" y="0"/>
            <a:ext cx="3000396" cy="4214818"/>
          </a:xfrm>
          <a:prstGeom prst="roundRect">
            <a:avLst/>
          </a:prstGeom>
        </p:spPr>
      </p:pic>
      <p:pic>
        <p:nvPicPr>
          <p:cNvPr id="10" name="Рисунок 9" descr="image (3).jpg"/>
          <p:cNvPicPr>
            <a:picLocks noChangeAspect="1"/>
          </p:cNvPicPr>
          <p:nvPr/>
        </p:nvPicPr>
        <p:blipFill>
          <a:blip r:embed="rId6" cstate="print"/>
          <a:stretch>
            <a:fillRect/>
          </a:stretch>
        </p:blipFill>
        <p:spPr>
          <a:xfrm>
            <a:off x="285720" y="3786190"/>
            <a:ext cx="2571768" cy="3071810"/>
          </a:xfrm>
          <a:prstGeom prst="round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 (11).jpg"/>
          <p:cNvPicPr>
            <a:picLocks noChangeAspect="1"/>
          </p:cNvPicPr>
          <p:nvPr/>
        </p:nvPicPr>
        <p:blipFill>
          <a:blip r:embed="rId2" cstate="print"/>
          <a:stretch>
            <a:fillRect/>
          </a:stretch>
        </p:blipFill>
        <p:spPr>
          <a:xfrm>
            <a:off x="1428728" y="0"/>
            <a:ext cx="5118100"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57290" y="571480"/>
            <a:ext cx="6500858" cy="3539430"/>
          </a:xfrm>
          <a:prstGeom prst="rect">
            <a:avLst/>
          </a:prstGeom>
        </p:spPr>
        <p:txBody>
          <a:bodyPr wrap="square">
            <a:spAutoFit/>
          </a:bodyPr>
          <a:lstStyle/>
          <a:p>
            <a:r>
              <a:rPr lang="ru-RU" sz="2800" dirty="0" smtClean="0">
                <a:solidFill>
                  <a:schemeClr val="accent6">
                    <a:lumMod val="20000"/>
                    <a:lumOff val="80000"/>
                  </a:schemeClr>
                </a:solidFill>
              </a:rPr>
              <a:t>Рябцев Григорий Иванович родился в деревне </a:t>
            </a:r>
            <a:r>
              <a:rPr lang="ru-RU" sz="2800" dirty="0" err="1" smtClean="0">
                <a:solidFill>
                  <a:schemeClr val="accent6">
                    <a:lumMod val="20000"/>
                    <a:lumOff val="80000"/>
                  </a:schemeClr>
                </a:solidFill>
              </a:rPr>
              <a:t>Толстики</a:t>
            </a:r>
            <a:r>
              <a:rPr lang="ru-RU" sz="2800" dirty="0" smtClean="0">
                <a:solidFill>
                  <a:schemeClr val="accent6">
                    <a:lumMod val="20000"/>
                    <a:lumOff val="80000"/>
                  </a:schemeClr>
                </a:solidFill>
              </a:rPr>
              <a:t> Бельского района в 1909 году. Во время войны был танкистом, сражался на территории Смоленской области. Защищая свою Родину, погиб  в тяжелом бою 3 сентября 1943 года. Сгорел в танке. Похоронен в г. Духовщина Смоленской области.</a:t>
            </a:r>
            <a:endParaRPr lang="ru-RU"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2948.JPG"/>
          <p:cNvPicPr>
            <a:picLocks noChangeAspect="1"/>
          </p:cNvPicPr>
          <p:nvPr/>
        </p:nvPicPr>
        <p:blipFill>
          <a:blip r:embed="rId2" cstate="print"/>
          <a:stretch>
            <a:fillRect/>
          </a:stretch>
        </p:blipFill>
        <p:spPr>
          <a:xfrm>
            <a:off x="0" y="3786190"/>
            <a:ext cx="3357554" cy="2714644"/>
          </a:xfrm>
          <a:prstGeom prst="roundRect">
            <a:avLst/>
          </a:prstGeom>
        </p:spPr>
      </p:pic>
      <p:pic>
        <p:nvPicPr>
          <p:cNvPr id="3" name="Рисунок 2" descr="image (10).jpg"/>
          <p:cNvPicPr>
            <a:picLocks noChangeAspect="1"/>
          </p:cNvPicPr>
          <p:nvPr/>
        </p:nvPicPr>
        <p:blipFill>
          <a:blip r:embed="rId3" cstate="print"/>
          <a:stretch>
            <a:fillRect/>
          </a:stretch>
        </p:blipFill>
        <p:spPr>
          <a:xfrm>
            <a:off x="3286116" y="3071810"/>
            <a:ext cx="2928958" cy="3786190"/>
          </a:xfrm>
          <a:prstGeom prst="roundRect">
            <a:avLst/>
          </a:prstGeom>
        </p:spPr>
      </p:pic>
      <p:pic>
        <p:nvPicPr>
          <p:cNvPr id="6" name="Рисунок 5" descr="t4mI9Ogh9TI.jpg"/>
          <p:cNvPicPr>
            <a:picLocks noChangeAspect="1"/>
          </p:cNvPicPr>
          <p:nvPr/>
        </p:nvPicPr>
        <p:blipFill>
          <a:blip r:embed="rId4" cstate="print"/>
          <a:stretch>
            <a:fillRect/>
          </a:stretch>
        </p:blipFill>
        <p:spPr>
          <a:xfrm>
            <a:off x="5286380" y="214290"/>
            <a:ext cx="3643338" cy="2857520"/>
          </a:xfrm>
          <a:prstGeom prst="roundRect">
            <a:avLst/>
          </a:prstGeom>
        </p:spPr>
      </p:pic>
      <p:pic>
        <p:nvPicPr>
          <p:cNvPr id="7" name="Рисунок 6" descr="IMG_1450.JPG"/>
          <p:cNvPicPr>
            <a:picLocks noChangeAspect="1"/>
          </p:cNvPicPr>
          <p:nvPr/>
        </p:nvPicPr>
        <p:blipFill>
          <a:blip r:embed="rId5" cstate="print"/>
          <a:stretch>
            <a:fillRect/>
          </a:stretch>
        </p:blipFill>
        <p:spPr>
          <a:xfrm>
            <a:off x="0" y="214290"/>
            <a:ext cx="3643306" cy="2928934"/>
          </a:xfrm>
          <a:prstGeom prst="roundRect">
            <a:avLst/>
          </a:prstGeom>
        </p:spPr>
      </p:pic>
      <p:sp>
        <p:nvSpPr>
          <p:cNvPr id="8" name="Прямоугольник 7"/>
          <p:cNvSpPr/>
          <p:nvPr/>
        </p:nvSpPr>
        <p:spPr>
          <a:xfrm>
            <a:off x="3714744" y="285728"/>
            <a:ext cx="1643074" cy="1754326"/>
          </a:xfrm>
          <a:prstGeom prst="rect">
            <a:avLst/>
          </a:prstGeom>
        </p:spPr>
        <p:txBody>
          <a:bodyPr wrap="square">
            <a:spAutoFit/>
          </a:bodyPr>
          <a:lstStyle/>
          <a:p>
            <a:r>
              <a:rPr lang="ru-RU" dirty="0" smtClean="0">
                <a:solidFill>
                  <a:schemeClr val="accent6">
                    <a:lumMod val="20000"/>
                    <a:lumOff val="80000"/>
                  </a:schemeClr>
                </a:solidFill>
              </a:rPr>
              <a:t>Денис Соколов </a:t>
            </a:r>
          </a:p>
          <a:p>
            <a:r>
              <a:rPr lang="ru-RU" dirty="0" smtClean="0">
                <a:solidFill>
                  <a:schemeClr val="accent6">
                    <a:lumMod val="20000"/>
                    <a:lumOff val="80000"/>
                  </a:schemeClr>
                </a:solidFill>
              </a:rPr>
              <a:t>праправнук Рябцева </a:t>
            </a:r>
          </a:p>
          <a:p>
            <a:r>
              <a:rPr lang="ru-RU" dirty="0" smtClean="0">
                <a:solidFill>
                  <a:schemeClr val="accent6">
                    <a:lumMod val="20000"/>
                    <a:lumOff val="80000"/>
                  </a:schemeClr>
                </a:solidFill>
              </a:rPr>
              <a:t>Григория Ивановича</a:t>
            </a:r>
            <a:endParaRPr lang="ru-RU" dirty="0"/>
          </a:p>
        </p:txBody>
      </p:sp>
      <p:pic>
        <p:nvPicPr>
          <p:cNvPr id="9" name="Рисунок 8" descr="IMG_2865.jpg"/>
          <p:cNvPicPr>
            <a:picLocks noChangeAspect="1"/>
          </p:cNvPicPr>
          <p:nvPr/>
        </p:nvPicPr>
        <p:blipFill>
          <a:blip r:embed="rId6" cstate="print"/>
          <a:stretch>
            <a:fillRect/>
          </a:stretch>
        </p:blipFill>
        <p:spPr>
          <a:xfrm>
            <a:off x="6072198" y="3643314"/>
            <a:ext cx="3071802" cy="3000396"/>
          </a:xfrm>
          <a:prstGeom prst="round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6 001.jpg"/>
          <p:cNvPicPr>
            <a:picLocks noChangeAspect="1"/>
          </p:cNvPicPr>
          <p:nvPr/>
        </p:nvPicPr>
        <p:blipFill>
          <a:blip r:embed="rId2" cstate="print"/>
          <a:stretch>
            <a:fillRect/>
          </a:stretch>
        </p:blipFill>
        <p:spPr>
          <a:xfrm>
            <a:off x="2218444" y="0"/>
            <a:ext cx="4707112"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1428736"/>
            <a:ext cx="6143652" cy="3970318"/>
          </a:xfrm>
          <a:prstGeom prst="rect">
            <a:avLst/>
          </a:prstGeom>
        </p:spPr>
        <p:txBody>
          <a:bodyPr wrap="square">
            <a:spAutoFit/>
          </a:bodyPr>
          <a:lstStyle/>
          <a:p>
            <a:r>
              <a:rPr lang="ru-RU" sz="2800" dirty="0" smtClean="0">
                <a:solidFill>
                  <a:schemeClr val="accent6">
                    <a:lumMod val="20000"/>
                    <a:lumOff val="80000"/>
                  </a:schemeClr>
                </a:solidFill>
              </a:rPr>
              <a:t>В рамках педагогического проекта «Я помню! Я горжусь!» дети, их родители и воспитатели подготовительной группы подготовили презентацию  о  людях,  защищавших  нашу страну в страшное лихолетье, наших прапрадедушках, прадедушках и прабабушках, воевавших на передовой и трудившихся в тылу.</a:t>
            </a:r>
            <a:endParaRPr lang="ru-RU" sz="2800"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142984"/>
            <a:ext cx="7072362" cy="4154984"/>
          </a:xfrm>
          <a:prstGeom prst="rect">
            <a:avLst/>
          </a:prstGeom>
        </p:spPr>
        <p:txBody>
          <a:bodyPr wrap="square">
            <a:spAutoFit/>
          </a:bodyPr>
          <a:lstStyle/>
          <a:p>
            <a:r>
              <a:rPr lang="ru-RU" sz="2400" dirty="0" smtClean="0">
                <a:solidFill>
                  <a:schemeClr val="accent6">
                    <a:lumMod val="20000"/>
                    <a:lumOff val="80000"/>
                  </a:schemeClr>
                </a:solidFill>
              </a:rPr>
              <a:t>Фокин Василий Иванович. Прошел всю войну, в одном из боев попал в окружение, проявив героические усилия вместе со своими товарищами вышел из него. Награжден</a:t>
            </a:r>
          </a:p>
          <a:p>
            <a:r>
              <a:rPr lang="ru-RU" sz="2400" dirty="0" smtClean="0">
                <a:solidFill>
                  <a:schemeClr val="accent6">
                    <a:lumMod val="20000"/>
                    <a:lumOff val="80000"/>
                  </a:schemeClr>
                </a:solidFill>
              </a:rPr>
              <a:t> Орденом Отечественной войны II степени, после войны работал в родном городе ревизором в </a:t>
            </a:r>
            <a:r>
              <a:rPr lang="ru-RU" sz="2400" dirty="0" err="1" smtClean="0">
                <a:solidFill>
                  <a:schemeClr val="accent6">
                    <a:lumMod val="20000"/>
                    <a:lumOff val="80000"/>
                  </a:schemeClr>
                </a:solidFill>
              </a:rPr>
              <a:t>РайПо</a:t>
            </a:r>
            <a:r>
              <a:rPr lang="ru-RU" sz="2400" dirty="0" smtClean="0">
                <a:solidFill>
                  <a:schemeClr val="accent6">
                    <a:lumMod val="20000"/>
                    <a:lumOff val="80000"/>
                  </a:schemeClr>
                </a:solidFill>
              </a:rPr>
              <a:t>. Его жена Ксения Петровна начала работать медсестрой в деревне </a:t>
            </a:r>
            <a:r>
              <a:rPr lang="ru-RU" sz="2400" dirty="0" err="1" smtClean="0">
                <a:solidFill>
                  <a:schemeClr val="accent6">
                    <a:lumMod val="20000"/>
                    <a:lumOff val="80000"/>
                  </a:schemeClr>
                </a:solidFill>
              </a:rPr>
              <a:t>Васнево</a:t>
            </a:r>
            <a:r>
              <a:rPr lang="ru-RU" sz="2400" dirty="0" smtClean="0">
                <a:solidFill>
                  <a:schemeClr val="accent6">
                    <a:lumMod val="20000"/>
                    <a:lumOff val="80000"/>
                  </a:schemeClr>
                </a:solidFill>
              </a:rPr>
              <a:t> еще в 1939 году, вместе с прифронтовым госпиталем  дошла до Германии, спасала раненых, не жалея собственной жизни. </a:t>
            </a:r>
            <a:endParaRPr lang="ru-RU" sz="2400" dirty="0">
              <a:solidFill>
                <a:schemeClr val="accent6">
                  <a:lumMod val="20000"/>
                  <a:lumOff val="80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N9565.jpg"/>
          <p:cNvPicPr>
            <a:picLocks noChangeAspect="1"/>
          </p:cNvPicPr>
          <p:nvPr/>
        </p:nvPicPr>
        <p:blipFill>
          <a:blip r:embed="rId2" cstate="print"/>
          <a:stretch>
            <a:fillRect/>
          </a:stretch>
        </p:blipFill>
        <p:spPr>
          <a:xfrm>
            <a:off x="0" y="214290"/>
            <a:ext cx="3214678" cy="3000396"/>
          </a:xfrm>
          <a:prstGeom prst="roundRect">
            <a:avLst/>
          </a:prstGeom>
        </p:spPr>
      </p:pic>
      <p:pic>
        <p:nvPicPr>
          <p:cNvPr id="5" name="Рисунок 4" descr="IMG_2281.jpg"/>
          <p:cNvPicPr>
            <a:picLocks noChangeAspect="1"/>
          </p:cNvPicPr>
          <p:nvPr/>
        </p:nvPicPr>
        <p:blipFill>
          <a:blip r:embed="rId3" cstate="print"/>
          <a:stretch>
            <a:fillRect/>
          </a:stretch>
        </p:blipFill>
        <p:spPr>
          <a:xfrm>
            <a:off x="0" y="3571876"/>
            <a:ext cx="3500430" cy="3071810"/>
          </a:xfrm>
          <a:prstGeom prst="roundRect">
            <a:avLst/>
          </a:prstGeom>
        </p:spPr>
      </p:pic>
      <p:sp>
        <p:nvSpPr>
          <p:cNvPr id="6" name="Прямоугольник 5"/>
          <p:cNvSpPr/>
          <p:nvPr/>
        </p:nvSpPr>
        <p:spPr>
          <a:xfrm>
            <a:off x="3500430" y="3571876"/>
            <a:ext cx="1928826" cy="1754326"/>
          </a:xfrm>
          <a:prstGeom prst="rect">
            <a:avLst/>
          </a:prstGeom>
        </p:spPr>
        <p:txBody>
          <a:bodyPr wrap="square">
            <a:spAutoFit/>
          </a:bodyPr>
          <a:lstStyle/>
          <a:p>
            <a:r>
              <a:rPr lang="ru-RU" dirty="0" smtClean="0">
                <a:solidFill>
                  <a:schemeClr val="accent6">
                    <a:lumMod val="20000"/>
                    <a:lumOff val="80000"/>
                  </a:schemeClr>
                </a:solidFill>
              </a:rPr>
              <a:t>Катя </a:t>
            </a:r>
            <a:r>
              <a:rPr lang="ru-RU" dirty="0" err="1" smtClean="0">
                <a:solidFill>
                  <a:schemeClr val="accent6">
                    <a:lumMod val="20000"/>
                    <a:lumOff val="80000"/>
                  </a:schemeClr>
                </a:solidFill>
              </a:rPr>
              <a:t>Бобкова</a:t>
            </a:r>
            <a:r>
              <a:rPr lang="ru-RU" dirty="0" smtClean="0">
                <a:solidFill>
                  <a:schemeClr val="accent6">
                    <a:lumMod val="20000"/>
                    <a:lumOff val="80000"/>
                  </a:schemeClr>
                </a:solidFill>
              </a:rPr>
              <a:t>, правнучка Фокина Василия Ивановича и  Фокиной Ксении Петровны.</a:t>
            </a:r>
            <a:endParaRPr lang="ru-RU" dirty="0">
              <a:solidFill>
                <a:schemeClr val="accent6">
                  <a:lumMod val="20000"/>
                  <a:lumOff val="80000"/>
                </a:schemeClr>
              </a:solidFill>
            </a:endParaRPr>
          </a:p>
        </p:txBody>
      </p:sp>
      <p:pic>
        <p:nvPicPr>
          <p:cNvPr id="7" name="Рисунок 6" descr="IMG_6676.JPG"/>
          <p:cNvPicPr>
            <a:picLocks noChangeAspect="1"/>
          </p:cNvPicPr>
          <p:nvPr/>
        </p:nvPicPr>
        <p:blipFill>
          <a:blip r:embed="rId4" cstate="print"/>
          <a:stretch>
            <a:fillRect/>
          </a:stretch>
        </p:blipFill>
        <p:spPr>
          <a:xfrm>
            <a:off x="5643570" y="214290"/>
            <a:ext cx="3500430" cy="3000372"/>
          </a:xfrm>
          <a:prstGeom prst="roundRect">
            <a:avLst/>
          </a:prstGeom>
        </p:spPr>
      </p:pic>
      <p:pic>
        <p:nvPicPr>
          <p:cNvPr id="8" name="Рисунок 7" descr="IMG_3239.JPG"/>
          <p:cNvPicPr>
            <a:picLocks noChangeAspect="1"/>
          </p:cNvPicPr>
          <p:nvPr/>
        </p:nvPicPr>
        <p:blipFill>
          <a:blip r:embed="rId5" cstate="print"/>
          <a:stretch>
            <a:fillRect/>
          </a:stretch>
        </p:blipFill>
        <p:spPr>
          <a:xfrm>
            <a:off x="5357818" y="3500438"/>
            <a:ext cx="3786182" cy="3143272"/>
          </a:xfrm>
          <a:prstGeom prst="roundRect">
            <a:avLst/>
          </a:prstGeom>
        </p:spPr>
      </p:pic>
      <p:pic>
        <p:nvPicPr>
          <p:cNvPr id="9" name="Рисунок 8" descr="IMG_1069.jpg"/>
          <p:cNvPicPr>
            <a:picLocks noChangeAspect="1"/>
          </p:cNvPicPr>
          <p:nvPr/>
        </p:nvPicPr>
        <p:blipFill>
          <a:blip r:embed="rId6" cstate="print"/>
          <a:stretch>
            <a:fillRect/>
          </a:stretch>
        </p:blipFill>
        <p:spPr>
          <a:xfrm>
            <a:off x="3143240" y="642918"/>
            <a:ext cx="2571768" cy="2143140"/>
          </a:xfrm>
          <a:prstGeom prst="round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KUPiBr922Qw.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928670"/>
            <a:ext cx="4572000" cy="3970318"/>
          </a:xfrm>
          <a:prstGeom prst="rect">
            <a:avLst/>
          </a:prstGeom>
        </p:spPr>
        <p:txBody>
          <a:bodyPr wrap="square">
            <a:spAutoFit/>
          </a:bodyPr>
          <a:lstStyle/>
          <a:p>
            <a:r>
              <a:rPr lang="ru-RU" dirty="0" smtClean="0">
                <a:solidFill>
                  <a:schemeClr val="accent6">
                    <a:lumMod val="20000"/>
                    <a:lumOff val="80000"/>
                  </a:schemeClr>
                </a:solidFill>
              </a:rPr>
              <a:t>Красноармеец Реутов  Тимофей Яковлевич в боях за город Вена  проявил отвагу и мужество. Ворвавшись первым в город Вена, заметил 2 огневые точки, расположенные в одном из домов. Уничтожив одну огневую точку из карабина, несмотря на сильный пулеметный огонь противника, решил  уничтожить вторую точку, перебегая от дома к дому, подошел к огневой точке противника на расстояние 15 метров,  броском гранаты уничтожил и эту точку, которая не давала нашим частям возможность прорваться вперед. Пал смертью храбрых.</a:t>
            </a:r>
            <a:endParaRPr lang="ru-RU" dirty="0">
              <a:solidFill>
                <a:schemeClr val="accent6">
                  <a:lumMod val="20000"/>
                  <a:lumOff val="8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 (2).jpg"/>
          <p:cNvPicPr>
            <a:picLocks noChangeAspect="1"/>
          </p:cNvPicPr>
          <p:nvPr/>
        </p:nvPicPr>
        <p:blipFill>
          <a:blip r:embed="rId2" cstate="print"/>
          <a:stretch>
            <a:fillRect/>
          </a:stretch>
        </p:blipFill>
        <p:spPr>
          <a:xfrm>
            <a:off x="0" y="0"/>
            <a:ext cx="4214810" cy="3214686"/>
          </a:xfrm>
          <a:prstGeom prst="roundRect">
            <a:avLst/>
          </a:prstGeom>
        </p:spPr>
      </p:pic>
      <p:pic>
        <p:nvPicPr>
          <p:cNvPr id="3" name="Рисунок 2" descr="t4mI9Ogh9TI.jpg"/>
          <p:cNvPicPr>
            <a:picLocks noChangeAspect="1"/>
          </p:cNvPicPr>
          <p:nvPr/>
        </p:nvPicPr>
        <p:blipFill>
          <a:blip r:embed="rId3" cstate="print"/>
          <a:stretch>
            <a:fillRect/>
          </a:stretch>
        </p:blipFill>
        <p:spPr>
          <a:xfrm>
            <a:off x="4286248" y="0"/>
            <a:ext cx="4500594" cy="3286148"/>
          </a:xfrm>
          <a:prstGeom prst="roundRect">
            <a:avLst/>
          </a:prstGeom>
        </p:spPr>
      </p:pic>
      <p:sp>
        <p:nvSpPr>
          <p:cNvPr id="4" name="Прямоугольник 3"/>
          <p:cNvSpPr/>
          <p:nvPr/>
        </p:nvSpPr>
        <p:spPr>
          <a:xfrm>
            <a:off x="3571868" y="3500438"/>
            <a:ext cx="1857388" cy="2308324"/>
          </a:xfrm>
          <a:prstGeom prst="rect">
            <a:avLst/>
          </a:prstGeom>
        </p:spPr>
        <p:txBody>
          <a:bodyPr wrap="square">
            <a:spAutoFit/>
          </a:bodyPr>
          <a:lstStyle/>
          <a:p>
            <a:r>
              <a:rPr lang="ru-RU" sz="2400" dirty="0" smtClean="0">
                <a:solidFill>
                  <a:schemeClr val="accent6">
                    <a:lumMod val="20000"/>
                    <a:lumOff val="80000"/>
                  </a:schemeClr>
                </a:solidFill>
              </a:rPr>
              <a:t>Ваня Царьков, правнук Реутова Тимофея Яковлевича.</a:t>
            </a:r>
            <a:endParaRPr lang="ru-RU" sz="2400" dirty="0">
              <a:solidFill>
                <a:schemeClr val="accent6">
                  <a:lumMod val="20000"/>
                  <a:lumOff val="80000"/>
                </a:schemeClr>
              </a:solidFill>
            </a:endParaRPr>
          </a:p>
        </p:txBody>
      </p:sp>
      <p:pic>
        <p:nvPicPr>
          <p:cNvPr id="6" name="Рисунок 5" descr="i (1).jpg"/>
          <p:cNvPicPr>
            <a:picLocks noChangeAspect="1"/>
          </p:cNvPicPr>
          <p:nvPr/>
        </p:nvPicPr>
        <p:blipFill>
          <a:blip r:embed="rId4" cstate="print"/>
          <a:stretch>
            <a:fillRect/>
          </a:stretch>
        </p:blipFill>
        <p:spPr>
          <a:xfrm>
            <a:off x="0" y="3286124"/>
            <a:ext cx="3571900" cy="3071834"/>
          </a:xfrm>
          <a:prstGeom prst="roundRect">
            <a:avLst/>
          </a:prstGeom>
        </p:spPr>
      </p:pic>
      <p:pic>
        <p:nvPicPr>
          <p:cNvPr id="7" name="Рисунок 6" descr="IMG_3114.JPG"/>
          <p:cNvPicPr>
            <a:picLocks noChangeAspect="1"/>
          </p:cNvPicPr>
          <p:nvPr/>
        </p:nvPicPr>
        <p:blipFill>
          <a:blip r:embed="rId5" cstate="print"/>
          <a:stretch>
            <a:fillRect/>
          </a:stretch>
        </p:blipFill>
        <p:spPr>
          <a:xfrm>
            <a:off x="5214942" y="3357562"/>
            <a:ext cx="3714776" cy="3214710"/>
          </a:xfrm>
          <a:prstGeom prst="round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xc.jpg"/>
          <p:cNvPicPr>
            <a:picLocks noChangeAspect="1"/>
          </p:cNvPicPr>
          <p:nvPr/>
        </p:nvPicPr>
        <p:blipFill>
          <a:blip r:embed="rId2" cstate="print"/>
          <a:stretch>
            <a:fillRect/>
          </a:stretch>
        </p:blipFill>
        <p:spPr>
          <a:xfrm>
            <a:off x="1285852" y="0"/>
            <a:ext cx="3612915" cy="6858000"/>
          </a:xfrm>
          <a:prstGeom prst="rect">
            <a:avLst/>
          </a:prstGeom>
        </p:spPr>
      </p:pic>
      <p:sp>
        <p:nvSpPr>
          <p:cNvPr id="3" name="Прямоугольник 2"/>
          <p:cNvSpPr/>
          <p:nvPr/>
        </p:nvSpPr>
        <p:spPr>
          <a:xfrm>
            <a:off x="5572132" y="3244334"/>
            <a:ext cx="1643074" cy="1477328"/>
          </a:xfrm>
          <a:prstGeom prst="rect">
            <a:avLst/>
          </a:prstGeom>
        </p:spPr>
        <p:txBody>
          <a:bodyPr wrap="square">
            <a:spAutoFit/>
          </a:bodyPr>
          <a:lstStyle/>
          <a:p>
            <a:r>
              <a:rPr lang="ru-RU" dirty="0" smtClean="0">
                <a:solidFill>
                  <a:schemeClr val="accent6">
                    <a:lumMod val="20000"/>
                    <a:lumOff val="80000"/>
                  </a:schemeClr>
                </a:solidFill>
              </a:rPr>
              <a:t>Иванова Екатерина Романовна.</a:t>
            </a:r>
          </a:p>
          <a:p>
            <a:r>
              <a:rPr lang="ru-RU" dirty="0" smtClean="0">
                <a:solidFill>
                  <a:schemeClr val="accent6">
                    <a:lumMod val="20000"/>
                    <a:lumOff val="80000"/>
                  </a:schemeClr>
                </a:solidFill>
              </a:rPr>
              <a:t>25.07.1932г.-27.12.2011г.</a:t>
            </a:r>
            <a:endParaRPr lang="ru-R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2910" y="785794"/>
            <a:ext cx="7215238" cy="4832092"/>
          </a:xfrm>
          <a:prstGeom prst="rect">
            <a:avLst/>
          </a:prstGeom>
        </p:spPr>
        <p:txBody>
          <a:bodyPr wrap="square">
            <a:spAutoFit/>
          </a:bodyPr>
          <a:lstStyle/>
          <a:p>
            <a:r>
              <a:rPr lang="ru-RU" sz="2800" dirty="0" smtClean="0">
                <a:solidFill>
                  <a:schemeClr val="accent6">
                    <a:lumMod val="20000"/>
                    <a:lumOff val="80000"/>
                  </a:schemeClr>
                </a:solidFill>
              </a:rPr>
              <a:t>Иванова Екатерина Романовна. Когда началась война Екатерине Романовне было всего 10 лет, она вспоминала, что уже в этом возрасте дети работали вместе со взрослыми. Трудились в поле, рыли окопы. Екатерина Романовна пережила оккупацию, рассказывала, что немцы не обижали детей, кормили, лечили от тифа, даже подарили мальчишкам свои велосипеды, а если ребята воровали, очень сердились и наказывали матерей, сажали под арест.</a:t>
            </a:r>
            <a:endParaRPr lang="ru-RU" sz="2800" dirty="0">
              <a:solidFill>
                <a:schemeClr val="accent6">
                  <a:lumMod val="20000"/>
                  <a:lumOff val="8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57818" y="4286256"/>
            <a:ext cx="2357454" cy="1200329"/>
          </a:xfrm>
          <a:prstGeom prst="rect">
            <a:avLst/>
          </a:prstGeom>
        </p:spPr>
        <p:txBody>
          <a:bodyPr wrap="square">
            <a:spAutoFit/>
          </a:bodyPr>
          <a:lstStyle/>
          <a:p>
            <a:r>
              <a:rPr lang="ru-RU" dirty="0" smtClean="0">
                <a:solidFill>
                  <a:schemeClr val="accent6">
                    <a:lumMod val="20000"/>
                    <a:lumOff val="80000"/>
                  </a:schemeClr>
                </a:solidFill>
              </a:rPr>
              <a:t>Маша Киселева, правнучка  Ивановой Екатерины Романовны.</a:t>
            </a:r>
          </a:p>
        </p:txBody>
      </p:sp>
      <p:pic>
        <p:nvPicPr>
          <p:cNvPr id="3" name="Рисунок 2" descr="DSCN9581.jpg"/>
          <p:cNvPicPr>
            <a:picLocks noChangeAspect="1"/>
          </p:cNvPicPr>
          <p:nvPr/>
        </p:nvPicPr>
        <p:blipFill>
          <a:blip r:embed="rId2" cstate="print"/>
          <a:stretch>
            <a:fillRect/>
          </a:stretch>
        </p:blipFill>
        <p:spPr>
          <a:xfrm>
            <a:off x="0" y="0"/>
            <a:ext cx="2643174" cy="3571876"/>
          </a:xfrm>
          <a:prstGeom prst="roundRect">
            <a:avLst/>
          </a:prstGeom>
        </p:spPr>
      </p:pic>
      <p:pic>
        <p:nvPicPr>
          <p:cNvPr id="4" name="Рисунок 3" descr="IMG_5520.JPG"/>
          <p:cNvPicPr>
            <a:picLocks noChangeAspect="1"/>
          </p:cNvPicPr>
          <p:nvPr/>
        </p:nvPicPr>
        <p:blipFill>
          <a:blip r:embed="rId3" cstate="print"/>
          <a:stretch>
            <a:fillRect/>
          </a:stretch>
        </p:blipFill>
        <p:spPr>
          <a:xfrm>
            <a:off x="0" y="3714752"/>
            <a:ext cx="3786182" cy="3143248"/>
          </a:xfrm>
          <a:prstGeom prst="roundRect">
            <a:avLst/>
          </a:prstGeom>
        </p:spPr>
      </p:pic>
      <p:pic>
        <p:nvPicPr>
          <p:cNvPr id="5" name="Рисунок 4" descr="IMG_0234 (1).jpg"/>
          <p:cNvPicPr>
            <a:picLocks noChangeAspect="1"/>
          </p:cNvPicPr>
          <p:nvPr/>
        </p:nvPicPr>
        <p:blipFill>
          <a:blip r:embed="rId4" cstate="print"/>
          <a:stretch>
            <a:fillRect/>
          </a:stretch>
        </p:blipFill>
        <p:spPr>
          <a:xfrm>
            <a:off x="6643686" y="0"/>
            <a:ext cx="2500314" cy="3571876"/>
          </a:xfrm>
          <a:prstGeom prst="roundRect">
            <a:avLst/>
          </a:prstGeom>
        </p:spPr>
      </p:pic>
      <p:pic>
        <p:nvPicPr>
          <p:cNvPr id="8" name="Рисунок 7" descr="IMG_20200310_114312.jpg"/>
          <p:cNvPicPr>
            <a:picLocks noChangeAspect="1"/>
          </p:cNvPicPr>
          <p:nvPr/>
        </p:nvPicPr>
        <p:blipFill>
          <a:blip r:embed="rId5" cstate="print"/>
          <a:stretch>
            <a:fillRect/>
          </a:stretch>
        </p:blipFill>
        <p:spPr>
          <a:xfrm>
            <a:off x="5286380" y="3714752"/>
            <a:ext cx="3857620" cy="3143248"/>
          </a:xfrm>
          <a:prstGeom prst="roundRect">
            <a:avLst/>
          </a:prstGeom>
        </p:spPr>
      </p:pic>
      <p:sp>
        <p:nvSpPr>
          <p:cNvPr id="9" name="Прямоугольник 8"/>
          <p:cNvSpPr/>
          <p:nvPr/>
        </p:nvSpPr>
        <p:spPr>
          <a:xfrm>
            <a:off x="3857620" y="3786190"/>
            <a:ext cx="1500198" cy="1754326"/>
          </a:xfrm>
          <a:prstGeom prst="rect">
            <a:avLst/>
          </a:prstGeom>
        </p:spPr>
        <p:txBody>
          <a:bodyPr wrap="square">
            <a:spAutoFit/>
          </a:bodyPr>
          <a:lstStyle/>
          <a:p>
            <a:r>
              <a:rPr lang="ru-RU" dirty="0" smtClean="0">
                <a:solidFill>
                  <a:schemeClr val="accent6">
                    <a:lumMod val="20000"/>
                    <a:lumOff val="80000"/>
                  </a:schemeClr>
                </a:solidFill>
              </a:rPr>
              <a:t>Маша Киселева , правнучка Ивановой Екатерины Романовны</a:t>
            </a:r>
            <a:endParaRPr lang="ru-RU" dirty="0"/>
          </a:p>
        </p:txBody>
      </p:sp>
      <p:pic>
        <p:nvPicPr>
          <p:cNvPr id="10" name="Рисунок 9" descr="IMG_5520.JPG"/>
          <p:cNvPicPr>
            <a:picLocks noChangeAspect="1"/>
          </p:cNvPicPr>
          <p:nvPr/>
        </p:nvPicPr>
        <p:blipFill>
          <a:blip r:embed="rId3" cstate="print"/>
          <a:stretch>
            <a:fillRect/>
          </a:stretch>
        </p:blipFill>
        <p:spPr>
          <a:xfrm>
            <a:off x="0" y="3714752"/>
            <a:ext cx="3143240" cy="3143248"/>
          </a:xfrm>
          <a:prstGeom prst="roundRect">
            <a:avLst/>
          </a:prstGeom>
        </p:spPr>
      </p:pic>
      <p:pic>
        <p:nvPicPr>
          <p:cNvPr id="11" name="Рисунок 10" descr="IMG_3166.JPG"/>
          <p:cNvPicPr>
            <a:picLocks noChangeAspect="1"/>
          </p:cNvPicPr>
          <p:nvPr/>
        </p:nvPicPr>
        <p:blipFill>
          <a:blip r:embed="rId6" cstate="print"/>
          <a:stretch>
            <a:fillRect/>
          </a:stretch>
        </p:blipFill>
        <p:spPr>
          <a:xfrm>
            <a:off x="2786050" y="357166"/>
            <a:ext cx="3714776" cy="2976562"/>
          </a:xfrm>
          <a:prstGeom prst="round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nm.jpg"/>
          <p:cNvPicPr>
            <a:picLocks noChangeAspect="1"/>
          </p:cNvPicPr>
          <p:nvPr/>
        </p:nvPicPr>
        <p:blipFill>
          <a:blip r:embed="rId2" cstate="print"/>
          <a:stretch>
            <a:fillRect/>
          </a:stretch>
        </p:blipFill>
        <p:spPr>
          <a:xfrm>
            <a:off x="2000250" y="0"/>
            <a:ext cx="5143500"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977" y="1071546"/>
            <a:ext cx="6786610" cy="4093428"/>
          </a:xfrm>
          <a:prstGeom prst="rect">
            <a:avLst/>
          </a:prstGeom>
        </p:spPr>
        <p:txBody>
          <a:bodyPr wrap="square">
            <a:spAutoFit/>
          </a:bodyPr>
          <a:lstStyle/>
          <a:p>
            <a:r>
              <a:rPr lang="ru-RU" sz="2000" dirty="0" smtClean="0">
                <a:solidFill>
                  <a:schemeClr val="accent6">
                    <a:lumMod val="20000"/>
                    <a:lumOff val="80000"/>
                  </a:schemeClr>
                </a:solidFill>
              </a:rPr>
              <a:t>О своей прабабушке рассказывает Артем Козлов.</a:t>
            </a:r>
          </a:p>
          <a:p>
            <a:r>
              <a:rPr lang="ru-RU" sz="2000" dirty="0" smtClean="0">
                <a:solidFill>
                  <a:schemeClr val="accent6">
                    <a:lumMod val="20000"/>
                    <a:lumOff val="80000"/>
                  </a:schemeClr>
                </a:solidFill>
              </a:rPr>
              <a:t>Я хочу рассказать о своей прабабушке Макаровой Анне Дмитриевне, которая как и многие другие, в военное время была еще ребенком .Жила она в деревне </a:t>
            </a:r>
            <a:r>
              <a:rPr lang="ru-RU" sz="2000" dirty="0" err="1" smtClean="0">
                <a:solidFill>
                  <a:schemeClr val="accent6">
                    <a:lumMod val="20000"/>
                    <a:lumOff val="80000"/>
                  </a:schemeClr>
                </a:solidFill>
              </a:rPr>
              <a:t>Мешково</a:t>
            </a:r>
            <a:r>
              <a:rPr lang="ru-RU" sz="2000" dirty="0" smtClean="0">
                <a:solidFill>
                  <a:schemeClr val="accent6">
                    <a:lumMod val="20000"/>
                    <a:lumOff val="80000"/>
                  </a:schemeClr>
                </a:solidFill>
              </a:rPr>
              <a:t> с двумя сестрами, мамой и папой, в 1941 году ей было три года. Отца призвали на фронт, там он пропал без вести. Жила семья очень бедно, мать работала, не покладая рук, чтобы прокормить детей. Выручал огород, летом собирали грибы  и ягоды, ели </a:t>
            </a:r>
            <a:r>
              <a:rPr lang="ru-RU" sz="2000" dirty="0" err="1" smtClean="0">
                <a:solidFill>
                  <a:schemeClr val="accent6">
                    <a:lumMod val="20000"/>
                    <a:lumOff val="80000"/>
                  </a:schemeClr>
                </a:solidFill>
              </a:rPr>
              <a:t>кашник</a:t>
            </a:r>
            <a:r>
              <a:rPr lang="ru-RU" sz="2000" dirty="0" smtClean="0">
                <a:solidFill>
                  <a:schemeClr val="accent6">
                    <a:lumMod val="20000"/>
                    <a:lumOff val="80000"/>
                  </a:schemeClr>
                </a:solidFill>
              </a:rPr>
              <a:t>, клевер, его добавляли в хлеб. Зимой собирали замерзшую картошку, которая осталась после осенней уборки, дети выкапывали ее из –под снега, приносили домой, пекли лепешки, которые называли </a:t>
            </a:r>
            <a:r>
              <a:rPr lang="ru-RU" sz="2000" dirty="0" err="1" smtClean="0">
                <a:solidFill>
                  <a:schemeClr val="accent6">
                    <a:lumMod val="20000"/>
                    <a:lumOff val="80000"/>
                  </a:schemeClr>
                </a:solidFill>
              </a:rPr>
              <a:t>тошнотиками</a:t>
            </a:r>
            <a:r>
              <a:rPr lang="ru-RU" sz="2000" dirty="0" smtClean="0">
                <a:solidFill>
                  <a:schemeClr val="accent6">
                    <a:lumMod val="20000"/>
                    <a:lumOff val="80000"/>
                  </a:schemeClr>
                </a:solidFill>
              </a:rPr>
              <a:t>.</a:t>
            </a:r>
            <a:endParaRPr lang="ru-RU"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jpg"/>
          <p:cNvPicPr>
            <a:picLocks noChangeAspect="1"/>
          </p:cNvPicPr>
          <p:nvPr/>
        </p:nvPicPr>
        <p:blipFill>
          <a:blip r:embed="rId2" cstate="print"/>
          <a:stretch>
            <a:fillRect/>
          </a:stretch>
        </p:blipFill>
        <p:spPr>
          <a:xfrm>
            <a:off x="1857356" y="0"/>
            <a:ext cx="5143500" cy="6858000"/>
          </a:xfrm>
          <a:prstGeom prst="rect">
            <a:avLst/>
          </a:prstGeom>
        </p:spPr>
      </p:pic>
      <p:sp>
        <p:nvSpPr>
          <p:cNvPr id="3" name="Прямоугольник 2"/>
          <p:cNvSpPr/>
          <p:nvPr/>
        </p:nvSpPr>
        <p:spPr>
          <a:xfrm>
            <a:off x="214282" y="1285860"/>
            <a:ext cx="1571636" cy="369332"/>
          </a:xfrm>
          <a:prstGeom prst="rect">
            <a:avLst/>
          </a:prstGeom>
        </p:spPr>
        <p:txBody>
          <a:bodyPr wrap="square">
            <a:spAutoFit/>
          </a:bodyPr>
          <a:lstStyle/>
          <a:p>
            <a:endParaRPr lang="ru-RU" dirty="0">
              <a:solidFill>
                <a:schemeClr val="accent6">
                  <a:lumMod val="20000"/>
                  <a:lumOff val="80000"/>
                </a:schemeClr>
              </a:solidFill>
            </a:endParaRPr>
          </a:p>
        </p:txBody>
      </p:sp>
      <p:sp>
        <p:nvSpPr>
          <p:cNvPr id="6" name="Прямоугольник 5"/>
          <p:cNvSpPr/>
          <p:nvPr/>
        </p:nvSpPr>
        <p:spPr>
          <a:xfrm>
            <a:off x="0" y="5143512"/>
            <a:ext cx="1928794" cy="1384995"/>
          </a:xfrm>
          <a:prstGeom prst="rect">
            <a:avLst/>
          </a:prstGeom>
        </p:spPr>
        <p:txBody>
          <a:bodyPr wrap="square">
            <a:spAutoFit/>
          </a:bodyPr>
          <a:lstStyle/>
          <a:p>
            <a:r>
              <a:rPr lang="ru-RU" sz="2800" dirty="0" err="1" smtClean="0">
                <a:solidFill>
                  <a:schemeClr val="accent6">
                    <a:lumMod val="20000"/>
                    <a:lumOff val="80000"/>
                  </a:schemeClr>
                </a:solidFill>
              </a:rPr>
              <a:t>Крючкова</a:t>
            </a:r>
            <a:r>
              <a:rPr lang="ru-RU" sz="2800" dirty="0" smtClean="0">
                <a:solidFill>
                  <a:schemeClr val="accent6">
                    <a:lumMod val="20000"/>
                    <a:lumOff val="80000"/>
                  </a:schemeClr>
                </a:solidFill>
              </a:rPr>
              <a:t> </a:t>
            </a:r>
          </a:p>
          <a:p>
            <a:r>
              <a:rPr lang="ru-RU" sz="2800" dirty="0" smtClean="0">
                <a:solidFill>
                  <a:schemeClr val="accent6">
                    <a:lumMod val="20000"/>
                    <a:lumOff val="80000"/>
                  </a:schemeClr>
                </a:solidFill>
              </a:rPr>
              <a:t>Варвара </a:t>
            </a:r>
          </a:p>
          <a:p>
            <a:r>
              <a:rPr lang="ru-RU" sz="2800" dirty="0" smtClean="0">
                <a:solidFill>
                  <a:schemeClr val="accent6">
                    <a:lumMod val="20000"/>
                    <a:lumOff val="80000"/>
                  </a:schemeClr>
                </a:solidFill>
              </a:rPr>
              <a:t>Титовна</a:t>
            </a:r>
            <a:endParaRPr lang="ru-RU" sz="2800"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0491.jpg"/>
          <p:cNvPicPr>
            <a:picLocks noChangeAspect="1"/>
          </p:cNvPicPr>
          <p:nvPr/>
        </p:nvPicPr>
        <p:blipFill>
          <a:blip r:embed="rId2" cstate="print"/>
          <a:stretch>
            <a:fillRect/>
          </a:stretch>
        </p:blipFill>
        <p:spPr>
          <a:xfrm>
            <a:off x="0" y="0"/>
            <a:ext cx="2786050" cy="3429000"/>
          </a:xfrm>
          <a:prstGeom prst="roundRect">
            <a:avLst/>
          </a:prstGeom>
        </p:spPr>
      </p:pic>
      <p:pic>
        <p:nvPicPr>
          <p:cNvPr id="3" name="Рисунок 2" descr="IMG_1525.jpg"/>
          <p:cNvPicPr>
            <a:picLocks noChangeAspect="1"/>
          </p:cNvPicPr>
          <p:nvPr/>
        </p:nvPicPr>
        <p:blipFill>
          <a:blip r:embed="rId3" cstate="print"/>
          <a:stretch>
            <a:fillRect/>
          </a:stretch>
        </p:blipFill>
        <p:spPr>
          <a:xfrm>
            <a:off x="0" y="3857628"/>
            <a:ext cx="3643306" cy="3000372"/>
          </a:xfrm>
          <a:prstGeom prst="roundRect">
            <a:avLst/>
          </a:prstGeom>
        </p:spPr>
      </p:pic>
      <p:pic>
        <p:nvPicPr>
          <p:cNvPr id="4" name="Рисунок 3" descr="i.jpg"/>
          <p:cNvPicPr>
            <a:picLocks noChangeAspect="1"/>
          </p:cNvPicPr>
          <p:nvPr/>
        </p:nvPicPr>
        <p:blipFill>
          <a:blip r:embed="rId4" cstate="print"/>
          <a:stretch>
            <a:fillRect/>
          </a:stretch>
        </p:blipFill>
        <p:spPr>
          <a:xfrm>
            <a:off x="6000760" y="0"/>
            <a:ext cx="2786082" cy="3571876"/>
          </a:xfrm>
          <a:prstGeom prst="roundRect">
            <a:avLst/>
          </a:prstGeom>
        </p:spPr>
      </p:pic>
      <p:sp>
        <p:nvSpPr>
          <p:cNvPr id="5" name="Прямоугольник 4"/>
          <p:cNvSpPr/>
          <p:nvPr/>
        </p:nvSpPr>
        <p:spPr>
          <a:xfrm>
            <a:off x="3714744" y="3643314"/>
            <a:ext cx="1428760" cy="1384995"/>
          </a:xfrm>
          <a:prstGeom prst="rect">
            <a:avLst/>
          </a:prstGeom>
        </p:spPr>
        <p:txBody>
          <a:bodyPr wrap="square">
            <a:spAutoFit/>
          </a:bodyPr>
          <a:lstStyle/>
          <a:p>
            <a:r>
              <a:rPr lang="ru-RU" sz="1600" dirty="0" smtClean="0">
                <a:solidFill>
                  <a:schemeClr val="accent6">
                    <a:lumMod val="20000"/>
                    <a:lumOff val="80000"/>
                  </a:schemeClr>
                </a:solidFill>
              </a:rPr>
              <a:t>Артем Козлов, правнук Макаровой Анны Дмитриевны</a:t>
            </a:r>
            <a:r>
              <a:rPr lang="ru-RU" sz="2000" dirty="0" smtClean="0">
                <a:solidFill>
                  <a:schemeClr val="accent6">
                    <a:lumMod val="20000"/>
                    <a:lumOff val="80000"/>
                  </a:schemeClr>
                </a:solidFill>
              </a:rPr>
              <a:t>.</a:t>
            </a:r>
            <a:endParaRPr lang="ru-RU" sz="2000" dirty="0">
              <a:solidFill>
                <a:schemeClr val="accent6">
                  <a:lumMod val="20000"/>
                  <a:lumOff val="80000"/>
                </a:schemeClr>
              </a:solidFill>
            </a:endParaRPr>
          </a:p>
        </p:txBody>
      </p:sp>
      <p:pic>
        <p:nvPicPr>
          <p:cNvPr id="6" name="Рисунок 5" descr="IMG_3000.JPG"/>
          <p:cNvPicPr>
            <a:picLocks noChangeAspect="1"/>
          </p:cNvPicPr>
          <p:nvPr/>
        </p:nvPicPr>
        <p:blipFill>
          <a:blip r:embed="rId5" cstate="print"/>
          <a:stretch>
            <a:fillRect/>
          </a:stretch>
        </p:blipFill>
        <p:spPr>
          <a:xfrm>
            <a:off x="5214942" y="3929066"/>
            <a:ext cx="3643338" cy="2928934"/>
          </a:xfrm>
          <a:prstGeom prst="roundRect">
            <a:avLst/>
          </a:prstGeom>
        </p:spPr>
      </p:pic>
      <p:pic>
        <p:nvPicPr>
          <p:cNvPr id="7" name="Рисунок 6" descr="IMG_3584.JPG"/>
          <p:cNvPicPr>
            <a:picLocks noChangeAspect="1"/>
          </p:cNvPicPr>
          <p:nvPr/>
        </p:nvPicPr>
        <p:blipFill>
          <a:blip r:embed="rId6" cstate="print"/>
          <a:stretch>
            <a:fillRect/>
          </a:stretch>
        </p:blipFill>
        <p:spPr>
          <a:xfrm>
            <a:off x="2857488" y="0"/>
            <a:ext cx="3071834" cy="3571876"/>
          </a:xfrm>
          <a:prstGeom prst="round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0240.jpg"/>
          <p:cNvPicPr>
            <a:picLocks noChangeAspect="1"/>
          </p:cNvPicPr>
          <p:nvPr/>
        </p:nvPicPr>
        <p:blipFill>
          <a:blip r:embed="rId2" cstate="print"/>
          <a:stretch>
            <a:fillRect/>
          </a:stretch>
        </p:blipFill>
        <p:spPr>
          <a:xfrm>
            <a:off x="0" y="0"/>
            <a:ext cx="2928958" cy="3929066"/>
          </a:xfrm>
          <a:prstGeom prst="roundRect">
            <a:avLst/>
          </a:prstGeom>
        </p:spPr>
      </p:pic>
      <p:pic>
        <p:nvPicPr>
          <p:cNvPr id="3" name="Рисунок 2" descr="IMG_0716.jpg"/>
          <p:cNvPicPr>
            <a:picLocks noChangeAspect="1"/>
          </p:cNvPicPr>
          <p:nvPr/>
        </p:nvPicPr>
        <p:blipFill>
          <a:blip r:embed="rId3" cstate="print"/>
          <a:stretch>
            <a:fillRect/>
          </a:stretch>
        </p:blipFill>
        <p:spPr>
          <a:xfrm>
            <a:off x="6143604" y="0"/>
            <a:ext cx="3000396" cy="3714752"/>
          </a:xfrm>
          <a:prstGeom prst="roundRect">
            <a:avLst/>
          </a:prstGeom>
        </p:spPr>
      </p:pic>
      <p:sp>
        <p:nvSpPr>
          <p:cNvPr id="6" name="Прямоугольник 5"/>
          <p:cNvSpPr/>
          <p:nvPr/>
        </p:nvSpPr>
        <p:spPr>
          <a:xfrm>
            <a:off x="3500430" y="4357694"/>
            <a:ext cx="1500198" cy="1754326"/>
          </a:xfrm>
          <a:prstGeom prst="rect">
            <a:avLst/>
          </a:prstGeom>
        </p:spPr>
        <p:txBody>
          <a:bodyPr wrap="square">
            <a:spAutoFit/>
          </a:bodyPr>
          <a:lstStyle/>
          <a:p>
            <a:r>
              <a:rPr lang="ru-RU" dirty="0" err="1" smtClean="0">
                <a:solidFill>
                  <a:schemeClr val="accent6">
                    <a:lumMod val="20000"/>
                    <a:lumOff val="80000"/>
                  </a:schemeClr>
                </a:solidFill>
              </a:rPr>
              <a:t>Властимир</a:t>
            </a:r>
            <a:r>
              <a:rPr lang="ru-RU" dirty="0" smtClean="0">
                <a:solidFill>
                  <a:schemeClr val="accent6">
                    <a:lumMod val="20000"/>
                    <a:lumOff val="80000"/>
                  </a:schemeClr>
                </a:solidFill>
              </a:rPr>
              <a:t> </a:t>
            </a:r>
            <a:r>
              <a:rPr lang="ru-RU" dirty="0" err="1" smtClean="0">
                <a:solidFill>
                  <a:schemeClr val="accent6">
                    <a:lumMod val="20000"/>
                    <a:lumOff val="80000"/>
                  </a:schemeClr>
                </a:solidFill>
              </a:rPr>
              <a:t>Кандин</a:t>
            </a:r>
            <a:r>
              <a:rPr lang="ru-RU" dirty="0" smtClean="0">
                <a:solidFill>
                  <a:schemeClr val="accent6">
                    <a:lumMod val="20000"/>
                    <a:lumOff val="80000"/>
                  </a:schemeClr>
                </a:solidFill>
              </a:rPr>
              <a:t>,</a:t>
            </a:r>
          </a:p>
          <a:p>
            <a:r>
              <a:rPr lang="ru-RU" dirty="0" smtClean="0">
                <a:solidFill>
                  <a:schemeClr val="accent6">
                    <a:lumMod val="20000"/>
                    <a:lumOff val="80000"/>
                  </a:schemeClr>
                </a:solidFill>
              </a:rPr>
              <a:t>правнук Макаровой Анны Дмитриевны.</a:t>
            </a:r>
            <a:endParaRPr lang="ru-RU" dirty="0">
              <a:solidFill>
                <a:schemeClr val="accent6">
                  <a:lumMod val="20000"/>
                  <a:lumOff val="80000"/>
                </a:schemeClr>
              </a:solidFill>
            </a:endParaRPr>
          </a:p>
        </p:txBody>
      </p:sp>
      <p:pic>
        <p:nvPicPr>
          <p:cNvPr id="8" name="Рисунок 7" descr="P90506-173906.jpg"/>
          <p:cNvPicPr>
            <a:picLocks noChangeAspect="1"/>
          </p:cNvPicPr>
          <p:nvPr/>
        </p:nvPicPr>
        <p:blipFill>
          <a:blip r:embed="rId4" cstate="print"/>
          <a:stretch>
            <a:fillRect/>
          </a:stretch>
        </p:blipFill>
        <p:spPr>
          <a:xfrm>
            <a:off x="0" y="4143380"/>
            <a:ext cx="3428992" cy="2714620"/>
          </a:xfrm>
          <a:prstGeom prst="roundRect">
            <a:avLst/>
          </a:prstGeom>
        </p:spPr>
      </p:pic>
      <p:pic>
        <p:nvPicPr>
          <p:cNvPr id="9" name="Рисунок 8" descr="IMG_2994.JPG"/>
          <p:cNvPicPr>
            <a:picLocks noChangeAspect="1"/>
          </p:cNvPicPr>
          <p:nvPr/>
        </p:nvPicPr>
        <p:blipFill>
          <a:blip r:embed="rId5" cstate="print"/>
          <a:stretch>
            <a:fillRect/>
          </a:stretch>
        </p:blipFill>
        <p:spPr>
          <a:xfrm>
            <a:off x="5000628" y="3857628"/>
            <a:ext cx="3857620" cy="3000372"/>
          </a:xfrm>
          <a:prstGeom prst="roundRect">
            <a:avLst/>
          </a:prstGeom>
        </p:spPr>
      </p:pic>
      <p:pic>
        <p:nvPicPr>
          <p:cNvPr id="7" name="Рисунок 6" descr="IMG_3643.JPG"/>
          <p:cNvPicPr>
            <a:picLocks noChangeAspect="1"/>
          </p:cNvPicPr>
          <p:nvPr/>
        </p:nvPicPr>
        <p:blipFill>
          <a:blip r:embed="rId6" cstate="print"/>
          <a:stretch>
            <a:fillRect/>
          </a:stretch>
        </p:blipFill>
        <p:spPr>
          <a:xfrm>
            <a:off x="3000364" y="785794"/>
            <a:ext cx="3071834" cy="2857520"/>
          </a:xfrm>
          <a:prstGeom prst="round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nbg (1).jpg"/>
          <p:cNvPicPr>
            <a:picLocks noChangeAspect="1"/>
          </p:cNvPicPr>
          <p:nvPr/>
        </p:nvPicPr>
        <p:blipFill>
          <a:blip r:embed="rId2" cstate="print"/>
          <a:stretch>
            <a:fillRect/>
          </a:stretch>
        </p:blipFill>
        <p:spPr>
          <a:xfrm>
            <a:off x="3357554" y="0"/>
            <a:ext cx="4230523" cy="6858000"/>
          </a:xfrm>
          <a:prstGeom prst="rect">
            <a:avLst/>
          </a:prstGeom>
        </p:spPr>
      </p:pic>
      <p:sp>
        <p:nvSpPr>
          <p:cNvPr id="5" name="Прямоугольник 4"/>
          <p:cNvSpPr/>
          <p:nvPr/>
        </p:nvSpPr>
        <p:spPr>
          <a:xfrm>
            <a:off x="1" y="3244334"/>
            <a:ext cx="2071670" cy="830997"/>
          </a:xfrm>
          <a:prstGeom prst="rect">
            <a:avLst/>
          </a:prstGeom>
        </p:spPr>
        <p:txBody>
          <a:bodyPr wrap="square">
            <a:spAutoFit/>
          </a:bodyPr>
          <a:lstStyle/>
          <a:p>
            <a:r>
              <a:rPr lang="ru-RU" sz="2400" dirty="0" smtClean="0">
                <a:solidFill>
                  <a:schemeClr val="accent6">
                    <a:lumMod val="20000"/>
                    <a:lumOff val="80000"/>
                  </a:schemeClr>
                </a:solidFill>
              </a:rPr>
              <a:t>Храмов Егор Алексеевич </a:t>
            </a:r>
            <a:endParaRPr lang="ru-RU"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1000108"/>
            <a:ext cx="7500990" cy="4247317"/>
          </a:xfrm>
          <a:prstGeom prst="rect">
            <a:avLst/>
          </a:prstGeom>
        </p:spPr>
        <p:txBody>
          <a:bodyPr wrap="square">
            <a:spAutoFit/>
          </a:bodyPr>
          <a:lstStyle/>
          <a:p>
            <a:r>
              <a:rPr lang="ru-RU" dirty="0" smtClean="0">
                <a:solidFill>
                  <a:schemeClr val="accent6">
                    <a:lumMod val="20000"/>
                    <a:lumOff val="80000"/>
                  </a:schemeClr>
                </a:solidFill>
              </a:rPr>
              <a:t>Храмов Егор Алексеевич родился в 1903 году в Рязанской </a:t>
            </a:r>
            <a:r>
              <a:rPr lang="ru-RU" dirty="0" err="1" smtClean="0">
                <a:solidFill>
                  <a:schemeClr val="accent6">
                    <a:lumMod val="20000"/>
                    <a:lumOff val="80000"/>
                  </a:schemeClr>
                </a:solidFill>
              </a:rPr>
              <a:t>области,Клепиковский</a:t>
            </a:r>
            <a:r>
              <a:rPr lang="ru-RU" dirty="0" smtClean="0">
                <a:solidFill>
                  <a:schemeClr val="accent6">
                    <a:lumMod val="20000"/>
                    <a:lumOff val="80000"/>
                  </a:schemeClr>
                </a:solidFill>
              </a:rPr>
              <a:t> район ,с/</a:t>
            </a:r>
            <a:r>
              <a:rPr lang="ru-RU" dirty="0" err="1" smtClean="0">
                <a:solidFill>
                  <a:schemeClr val="accent6">
                    <a:lumMod val="20000"/>
                    <a:lumOff val="80000"/>
                  </a:schemeClr>
                </a:solidFill>
              </a:rPr>
              <a:t>с</a:t>
            </a:r>
            <a:r>
              <a:rPr lang="ru-RU" dirty="0" smtClean="0">
                <a:solidFill>
                  <a:schemeClr val="accent6">
                    <a:lumMod val="20000"/>
                    <a:lumOff val="80000"/>
                  </a:schemeClr>
                </a:solidFill>
              </a:rPr>
              <a:t> </a:t>
            </a:r>
            <a:r>
              <a:rPr lang="ru-RU" dirty="0" err="1" smtClean="0">
                <a:solidFill>
                  <a:schemeClr val="accent6">
                    <a:lumMod val="20000"/>
                    <a:lumOff val="80000"/>
                  </a:schemeClr>
                </a:solidFill>
              </a:rPr>
              <a:t>Илькинский,деревняТамыково</a:t>
            </a:r>
            <a:r>
              <a:rPr lang="ru-RU" dirty="0" smtClean="0">
                <a:solidFill>
                  <a:schemeClr val="accent6">
                    <a:lumMod val="20000"/>
                    <a:lumOff val="80000"/>
                  </a:schemeClr>
                </a:solidFill>
              </a:rPr>
              <a:t>. Был призван в </a:t>
            </a:r>
            <a:r>
              <a:rPr lang="ru-RU" dirty="0" err="1" smtClean="0">
                <a:solidFill>
                  <a:schemeClr val="accent6">
                    <a:lumMod val="20000"/>
                    <a:lumOff val="80000"/>
                  </a:schemeClr>
                </a:solidFill>
              </a:rPr>
              <a:t>Клепиковский</a:t>
            </a:r>
            <a:r>
              <a:rPr lang="ru-RU" dirty="0" smtClean="0">
                <a:solidFill>
                  <a:schemeClr val="accent6">
                    <a:lumMod val="20000"/>
                    <a:lumOff val="80000"/>
                  </a:schemeClr>
                </a:solidFill>
              </a:rPr>
              <a:t> РВК. Последнее место службы : штаб 234 стрелковой </a:t>
            </a:r>
            <a:r>
              <a:rPr lang="ru-RU" dirty="0" err="1" smtClean="0">
                <a:solidFill>
                  <a:schemeClr val="accent6">
                    <a:lumMod val="20000"/>
                    <a:lumOff val="80000"/>
                  </a:schemeClr>
                </a:solidFill>
              </a:rPr>
              <a:t>девизии</a:t>
            </a:r>
            <a:r>
              <a:rPr lang="ru-RU" dirty="0" smtClean="0">
                <a:solidFill>
                  <a:schemeClr val="accent6">
                    <a:lumMod val="20000"/>
                    <a:lumOff val="80000"/>
                  </a:schemeClr>
                </a:solidFill>
              </a:rPr>
              <a:t>. Получил воинское звание – красноармеец ,храбро сражался . 22 июня 1942 пришло извещение о смерти , где погиб было неизвестно(ровно год после объявления войны). </a:t>
            </a:r>
          </a:p>
          <a:p>
            <a:r>
              <a:rPr lang="ru-RU" dirty="0" smtClean="0">
                <a:solidFill>
                  <a:schemeClr val="accent6">
                    <a:lumMod val="20000"/>
                    <a:lumOff val="80000"/>
                  </a:schemeClr>
                </a:solidFill>
              </a:rPr>
              <a:t>Спустя много лет ,внучка Егора Алексеевича , Сергеева Валентина Николаевна ,закончив техникум , по распределению, попала в город Белый .Осталась жить в городе и по сегодняшний день. Лишь совсем </a:t>
            </a:r>
            <a:r>
              <a:rPr lang="ru-RU" dirty="0" err="1" smtClean="0">
                <a:solidFill>
                  <a:schemeClr val="accent6">
                    <a:lumMod val="20000"/>
                    <a:lumOff val="80000"/>
                  </a:schemeClr>
                </a:solidFill>
              </a:rPr>
              <a:t>недавно,в</a:t>
            </a:r>
            <a:r>
              <a:rPr lang="ru-RU" dirty="0" smtClean="0">
                <a:solidFill>
                  <a:schemeClr val="accent6">
                    <a:lumMod val="20000"/>
                    <a:lumOff val="80000"/>
                  </a:schemeClr>
                </a:solidFill>
              </a:rPr>
              <a:t> 2013 году она узнала, что ее дедушка  погиб под деревней Савостино (около города Озерный) ,был похоронен в деревне Малое </a:t>
            </a:r>
            <a:r>
              <a:rPr lang="ru-RU" dirty="0" err="1" smtClean="0">
                <a:solidFill>
                  <a:schemeClr val="accent6">
                    <a:lumMod val="20000"/>
                    <a:lumOff val="80000"/>
                  </a:schemeClr>
                </a:solidFill>
              </a:rPr>
              <a:t>Макарово</a:t>
            </a:r>
            <a:r>
              <a:rPr lang="ru-RU" dirty="0" smtClean="0">
                <a:solidFill>
                  <a:schemeClr val="accent6">
                    <a:lumMod val="20000"/>
                    <a:lumOff val="80000"/>
                  </a:schemeClr>
                </a:solidFill>
              </a:rPr>
              <a:t> . Перезахоронение было в деревне </a:t>
            </a:r>
            <a:r>
              <a:rPr lang="ru-RU" dirty="0" err="1" smtClean="0">
                <a:solidFill>
                  <a:schemeClr val="accent6">
                    <a:lumMod val="20000"/>
                    <a:lumOff val="80000"/>
                  </a:schemeClr>
                </a:solidFill>
              </a:rPr>
              <a:t>Чичаты</a:t>
            </a:r>
            <a:r>
              <a:rPr lang="ru-RU" dirty="0" smtClean="0">
                <a:solidFill>
                  <a:schemeClr val="accent6">
                    <a:lumMod val="20000"/>
                    <a:lumOff val="80000"/>
                  </a:schemeClr>
                </a:solidFill>
              </a:rPr>
              <a:t> (Бельский район). Таким образом, судьба привела Валентину Николаевну в город Белый не случайно. Она не только создала здесь  свою семью , но и узнала ,что ее родной дедушка был похоронен недалеко от Белого.</a:t>
            </a:r>
            <a:endParaRPr lang="ru-RU" dirty="0">
              <a:solidFill>
                <a:schemeClr val="accent6">
                  <a:lumMod val="20000"/>
                  <a:lumOff val="80000"/>
                </a:schemeClr>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6633.JPG"/>
          <p:cNvPicPr>
            <a:picLocks noChangeAspect="1"/>
          </p:cNvPicPr>
          <p:nvPr/>
        </p:nvPicPr>
        <p:blipFill>
          <a:blip r:embed="rId2" cstate="print"/>
          <a:stretch>
            <a:fillRect/>
          </a:stretch>
        </p:blipFill>
        <p:spPr>
          <a:xfrm>
            <a:off x="0" y="0"/>
            <a:ext cx="3714744" cy="3071834"/>
          </a:xfrm>
          <a:prstGeom prst="roundRect">
            <a:avLst/>
          </a:prstGeom>
        </p:spPr>
      </p:pic>
      <p:pic>
        <p:nvPicPr>
          <p:cNvPr id="3" name="Рисунок 2" descr="IMG_6280.jpg"/>
          <p:cNvPicPr>
            <a:picLocks noChangeAspect="1"/>
          </p:cNvPicPr>
          <p:nvPr/>
        </p:nvPicPr>
        <p:blipFill>
          <a:blip r:embed="rId3" cstate="print"/>
          <a:stretch>
            <a:fillRect/>
          </a:stretch>
        </p:blipFill>
        <p:spPr>
          <a:xfrm>
            <a:off x="5000596" y="0"/>
            <a:ext cx="4143404" cy="3000372"/>
          </a:xfrm>
          <a:prstGeom prst="roundRect">
            <a:avLst/>
          </a:prstGeom>
        </p:spPr>
      </p:pic>
      <p:pic>
        <p:nvPicPr>
          <p:cNvPr id="5" name="Рисунок 4" descr="IMG_2995.JPG"/>
          <p:cNvPicPr>
            <a:picLocks noChangeAspect="1"/>
          </p:cNvPicPr>
          <p:nvPr/>
        </p:nvPicPr>
        <p:blipFill>
          <a:blip r:embed="rId4" cstate="print"/>
          <a:stretch>
            <a:fillRect/>
          </a:stretch>
        </p:blipFill>
        <p:spPr>
          <a:xfrm>
            <a:off x="5286380" y="3429000"/>
            <a:ext cx="3714776" cy="3119438"/>
          </a:xfrm>
          <a:prstGeom prst="roundRect">
            <a:avLst/>
          </a:prstGeom>
        </p:spPr>
      </p:pic>
      <p:sp>
        <p:nvSpPr>
          <p:cNvPr id="6" name="Прямоугольник 5"/>
          <p:cNvSpPr/>
          <p:nvPr/>
        </p:nvSpPr>
        <p:spPr>
          <a:xfrm>
            <a:off x="3714745" y="357166"/>
            <a:ext cx="1285884" cy="2831544"/>
          </a:xfrm>
          <a:prstGeom prst="rect">
            <a:avLst/>
          </a:prstGeom>
        </p:spPr>
        <p:txBody>
          <a:bodyPr wrap="square">
            <a:spAutoFit/>
          </a:bodyPr>
          <a:lstStyle/>
          <a:p>
            <a:r>
              <a:rPr lang="ru-RU" sz="2000" dirty="0" smtClean="0">
                <a:solidFill>
                  <a:schemeClr val="accent6">
                    <a:lumMod val="20000"/>
                    <a:lumOff val="80000"/>
                  </a:schemeClr>
                </a:solidFill>
              </a:rPr>
              <a:t>Ангелина</a:t>
            </a:r>
          </a:p>
          <a:p>
            <a:r>
              <a:rPr lang="ru-RU" sz="2000" dirty="0" smtClean="0">
                <a:solidFill>
                  <a:schemeClr val="accent6">
                    <a:lumMod val="20000"/>
                    <a:lumOff val="80000"/>
                  </a:schemeClr>
                </a:solidFill>
              </a:rPr>
              <a:t>Сергеева, </a:t>
            </a:r>
          </a:p>
          <a:p>
            <a:r>
              <a:rPr lang="ru-RU" sz="2000" dirty="0" err="1" smtClean="0">
                <a:solidFill>
                  <a:schemeClr val="accent6">
                    <a:lumMod val="20000"/>
                    <a:lumOff val="80000"/>
                  </a:schemeClr>
                </a:solidFill>
              </a:rPr>
              <a:t>прапра-внучка</a:t>
            </a:r>
            <a:endParaRPr lang="ru-RU" sz="2000" dirty="0" smtClean="0">
              <a:solidFill>
                <a:schemeClr val="accent6">
                  <a:lumMod val="20000"/>
                  <a:lumOff val="80000"/>
                </a:schemeClr>
              </a:solidFill>
            </a:endParaRPr>
          </a:p>
          <a:p>
            <a:r>
              <a:rPr lang="ru-RU" sz="2000" dirty="0" err="1" smtClean="0">
                <a:solidFill>
                  <a:schemeClr val="accent6">
                    <a:lumMod val="20000"/>
                    <a:lumOff val="80000"/>
                  </a:schemeClr>
                </a:solidFill>
              </a:rPr>
              <a:t>Храмова</a:t>
            </a:r>
            <a:endParaRPr lang="ru-RU" sz="2000" dirty="0" smtClean="0">
              <a:solidFill>
                <a:schemeClr val="accent6">
                  <a:lumMod val="20000"/>
                  <a:lumOff val="80000"/>
                </a:schemeClr>
              </a:solidFill>
            </a:endParaRPr>
          </a:p>
          <a:p>
            <a:r>
              <a:rPr lang="ru-RU" sz="2000" dirty="0" smtClean="0">
                <a:solidFill>
                  <a:schemeClr val="accent6">
                    <a:lumMod val="20000"/>
                    <a:lumOff val="80000"/>
                  </a:schemeClr>
                </a:solidFill>
              </a:rPr>
              <a:t>Егора</a:t>
            </a:r>
          </a:p>
          <a:p>
            <a:r>
              <a:rPr lang="ru-RU" sz="2000" dirty="0" err="1" smtClean="0">
                <a:solidFill>
                  <a:schemeClr val="accent6">
                    <a:lumMod val="20000"/>
                    <a:lumOff val="80000"/>
                  </a:schemeClr>
                </a:solidFill>
              </a:rPr>
              <a:t>Алексе-евича</a:t>
            </a:r>
            <a:r>
              <a:rPr lang="ru-RU" sz="2000" dirty="0" smtClean="0">
                <a:solidFill>
                  <a:schemeClr val="accent6">
                    <a:lumMod val="20000"/>
                    <a:lumOff val="80000"/>
                  </a:schemeClr>
                </a:solidFill>
              </a:rPr>
              <a:t>.</a:t>
            </a:r>
          </a:p>
          <a:p>
            <a:endParaRPr lang="ru-RU" dirty="0"/>
          </a:p>
        </p:txBody>
      </p:sp>
      <p:pic>
        <p:nvPicPr>
          <p:cNvPr id="7" name="Рисунок 6" descr="images4 (1).jpg"/>
          <p:cNvPicPr>
            <a:picLocks noChangeAspect="1"/>
          </p:cNvPicPr>
          <p:nvPr/>
        </p:nvPicPr>
        <p:blipFill>
          <a:blip r:embed="rId5" cstate="print"/>
          <a:stretch>
            <a:fillRect/>
          </a:stretch>
        </p:blipFill>
        <p:spPr>
          <a:xfrm>
            <a:off x="3357554" y="3286100"/>
            <a:ext cx="2000264" cy="3571900"/>
          </a:xfrm>
          <a:prstGeom prst="roundRect">
            <a:avLst/>
          </a:prstGeom>
        </p:spPr>
      </p:pic>
      <p:pic>
        <p:nvPicPr>
          <p:cNvPr id="8" name="Рисунок 7" descr="IMG_3216.JPG"/>
          <p:cNvPicPr>
            <a:picLocks noChangeAspect="1"/>
          </p:cNvPicPr>
          <p:nvPr/>
        </p:nvPicPr>
        <p:blipFill>
          <a:blip r:embed="rId6" cstate="print"/>
          <a:stretch>
            <a:fillRect/>
          </a:stretch>
        </p:blipFill>
        <p:spPr>
          <a:xfrm>
            <a:off x="0" y="3643314"/>
            <a:ext cx="3357554" cy="2857520"/>
          </a:xfrm>
          <a:prstGeom prst="round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IMG_689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VipTalisman21.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 (2).jpg"/>
          <p:cNvPicPr>
            <a:picLocks noChangeAspect="1"/>
          </p:cNvPicPr>
          <p:nvPr/>
        </p:nvPicPr>
        <p:blipFill>
          <a:blip r:embed="rId2" cstate="print"/>
          <a:stretch>
            <a:fillRect/>
          </a:stretch>
        </p:blipFill>
        <p:spPr>
          <a:xfrm>
            <a:off x="285720" y="0"/>
            <a:ext cx="2643238" cy="3571900"/>
          </a:xfrm>
          <a:prstGeom prst="roundRect">
            <a:avLst/>
          </a:prstGeom>
        </p:spPr>
      </p:pic>
      <p:pic>
        <p:nvPicPr>
          <p:cNvPr id="3" name="Рисунок 2" descr="4 (4).jpg"/>
          <p:cNvPicPr>
            <a:picLocks noChangeAspect="1"/>
          </p:cNvPicPr>
          <p:nvPr/>
        </p:nvPicPr>
        <p:blipFill>
          <a:blip r:embed="rId3" cstate="print"/>
          <a:stretch>
            <a:fillRect/>
          </a:stretch>
        </p:blipFill>
        <p:spPr>
          <a:xfrm>
            <a:off x="3143240" y="0"/>
            <a:ext cx="2571768" cy="3500438"/>
          </a:xfrm>
          <a:prstGeom prst="roundRect">
            <a:avLst/>
          </a:prstGeom>
        </p:spPr>
      </p:pic>
      <p:pic>
        <p:nvPicPr>
          <p:cNvPr id="4" name="Рисунок 3" descr="image (4).jpg"/>
          <p:cNvPicPr>
            <a:picLocks noChangeAspect="1"/>
          </p:cNvPicPr>
          <p:nvPr/>
        </p:nvPicPr>
        <p:blipFill>
          <a:blip r:embed="rId4" cstate="print"/>
          <a:stretch>
            <a:fillRect/>
          </a:stretch>
        </p:blipFill>
        <p:spPr>
          <a:xfrm>
            <a:off x="5929322" y="0"/>
            <a:ext cx="2714644" cy="3571876"/>
          </a:xfrm>
          <a:prstGeom prst="roundRect">
            <a:avLst/>
          </a:prstGeom>
        </p:spPr>
      </p:pic>
      <p:sp>
        <p:nvSpPr>
          <p:cNvPr id="6" name="Прямоугольник 5"/>
          <p:cNvSpPr/>
          <p:nvPr/>
        </p:nvSpPr>
        <p:spPr>
          <a:xfrm>
            <a:off x="3357554" y="3357562"/>
            <a:ext cx="1928826" cy="2677656"/>
          </a:xfrm>
          <a:prstGeom prst="rect">
            <a:avLst/>
          </a:prstGeom>
        </p:spPr>
        <p:txBody>
          <a:bodyPr wrap="square">
            <a:spAutoFit/>
          </a:bodyPr>
          <a:lstStyle/>
          <a:p>
            <a:r>
              <a:rPr lang="ru-RU" sz="2400" dirty="0" smtClean="0">
                <a:solidFill>
                  <a:schemeClr val="bg2"/>
                </a:solidFill>
              </a:rPr>
              <a:t>В этом году </a:t>
            </a:r>
          </a:p>
          <a:p>
            <a:r>
              <a:rPr lang="ru-RU" sz="2400" dirty="0" smtClean="0">
                <a:solidFill>
                  <a:schemeClr val="bg2"/>
                </a:solidFill>
              </a:rPr>
              <a:t>мы поздравляем ветеранов, не </a:t>
            </a:r>
          </a:p>
          <a:p>
            <a:r>
              <a:rPr lang="ru-RU" sz="2400" dirty="0" smtClean="0">
                <a:solidFill>
                  <a:schemeClr val="bg2"/>
                </a:solidFill>
              </a:rPr>
              <a:t>выходя из дома.</a:t>
            </a:r>
            <a:endParaRPr lang="ru-RU" sz="2400" dirty="0">
              <a:solidFill>
                <a:schemeClr val="bg2"/>
              </a:solidFill>
            </a:endParaRPr>
          </a:p>
        </p:txBody>
      </p:sp>
      <p:pic>
        <p:nvPicPr>
          <p:cNvPr id="7" name="Рисунок 6" descr="i (1) (1).jpg"/>
          <p:cNvPicPr>
            <a:picLocks noChangeAspect="1"/>
          </p:cNvPicPr>
          <p:nvPr/>
        </p:nvPicPr>
        <p:blipFill>
          <a:blip r:embed="rId5" cstate="print"/>
          <a:stretch>
            <a:fillRect/>
          </a:stretch>
        </p:blipFill>
        <p:spPr>
          <a:xfrm>
            <a:off x="5429256" y="3286124"/>
            <a:ext cx="2428892" cy="3571876"/>
          </a:xfrm>
          <a:prstGeom prst="roundRect">
            <a:avLst/>
          </a:prstGeom>
        </p:spPr>
      </p:pic>
      <p:pic>
        <p:nvPicPr>
          <p:cNvPr id="8" name="Рисунок 7" descr="image (4).jpg"/>
          <p:cNvPicPr>
            <a:picLocks noChangeAspect="1"/>
          </p:cNvPicPr>
          <p:nvPr/>
        </p:nvPicPr>
        <p:blipFill>
          <a:blip r:embed="rId6" cstate="print"/>
          <a:stretch>
            <a:fillRect/>
          </a:stretch>
        </p:blipFill>
        <p:spPr>
          <a:xfrm>
            <a:off x="642910" y="3286124"/>
            <a:ext cx="2643206" cy="3571876"/>
          </a:xfrm>
          <a:prstGeom prst="round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 (4).jpg"/>
          <p:cNvPicPr>
            <a:picLocks noChangeAspect="1"/>
          </p:cNvPicPr>
          <p:nvPr/>
        </p:nvPicPr>
        <p:blipFill>
          <a:blip r:embed="rId2" cstate="print"/>
          <a:stretch>
            <a:fillRect/>
          </a:stretch>
        </p:blipFill>
        <p:spPr>
          <a:xfrm>
            <a:off x="2285984" y="214290"/>
            <a:ext cx="4214842" cy="3786214"/>
          </a:xfrm>
          <a:prstGeom prst="rect">
            <a:avLst/>
          </a:prstGeom>
        </p:spPr>
      </p:pic>
      <p:pic>
        <p:nvPicPr>
          <p:cNvPr id="4" name="Рисунок 3" descr="image (5).jpg"/>
          <p:cNvPicPr>
            <a:picLocks noChangeAspect="1"/>
          </p:cNvPicPr>
          <p:nvPr/>
        </p:nvPicPr>
        <p:blipFill>
          <a:blip r:embed="rId3" cstate="print"/>
          <a:stretch>
            <a:fillRect/>
          </a:stretch>
        </p:blipFill>
        <p:spPr>
          <a:xfrm>
            <a:off x="0" y="0"/>
            <a:ext cx="2285984" cy="2000240"/>
          </a:xfrm>
          <a:prstGeom prst="rect">
            <a:avLst/>
          </a:prstGeom>
        </p:spPr>
      </p:pic>
      <p:pic>
        <p:nvPicPr>
          <p:cNvPr id="6" name="Рисунок 5" descr="i.jpg"/>
          <p:cNvPicPr>
            <a:picLocks noChangeAspect="1"/>
          </p:cNvPicPr>
          <p:nvPr/>
        </p:nvPicPr>
        <p:blipFill>
          <a:blip r:embed="rId4" cstate="print"/>
          <a:stretch>
            <a:fillRect/>
          </a:stretch>
        </p:blipFill>
        <p:spPr>
          <a:xfrm>
            <a:off x="0" y="2357430"/>
            <a:ext cx="2285984" cy="2000264"/>
          </a:xfrm>
          <a:prstGeom prst="rect">
            <a:avLst/>
          </a:prstGeom>
        </p:spPr>
      </p:pic>
      <p:pic>
        <p:nvPicPr>
          <p:cNvPr id="7" name="Рисунок 6" descr="image (12).jpg"/>
          <p:cNvPicPr>
            <a:picLocks noChangeAspect="1"/>
          </p:cNvPicPr>
          <p:nvPr/>
        </p:nvPicPr>
        <p:blipFill>
          <a:blip r:embed="rId5" cstate="print"/>
          <a:stretch>
            <a:fillRect/>
          </a:stretch>
        </p:blipFill>
        <p:spPr>
          <a:xfrm>
            <a:off x="6500826" y="0"/>
            <a:ext cx="2643174" cy="2143140"/>
          </a:xfrm>
          <a:prstGeom prst="rect">
            <a:avLst/>
          </a:prstGeom>
        </p:spPr>
      </p:pic>
      <p:pic>
        <p:nvPicPr>
          <p:cNvPr id="8" name="Рисунок 7" descr="i (2).jpg"/>
          <p:cNvPicPr>
            <a:picLocks noChangeAspect="1"/>
          </p:cNvPicPr>
          <p:nvPr/>
        </p:nvPicPr>
        <p:blipFill>
          <a:blip r:embed="rId6" cstate="print"/>
          <a:stretch>
            <a:fillRect/>
          </a:stretch>
        </p:blipFill>
        <p:spPr>
          <a:xfrm rot="5400000">
            <a:off x="160729" y="4732744"/>
            <a:ext cx="1964527" cy="2285985"/>
          </a:xfrm>
          <a:prstGeom prst="rect">
            <a:avLst/>
          </a:prstGeom>
        </p:spPr>
      </p:pic>
      <p:pic>
        <p:nvPicPr>
          <p:cNvPr id="10" name="Рисунок 9" descr="image (10).jpg"/>
          <p:cNvPicPr>
            <a:picLocks noChangeAspect="1"/>
          </p:cNvPicPr>
          <p:nvPr/>
        </p:nvPicPr>
        <p:blipFill>
          <a:blip r:embed="rId7" cstate="print"/>
          <a:stretch>
            <a:fillRect/>
          </a:stretch>
        </p:blipFill>
        <p:spPr>
          <a:xfrm>
            <a:off x="3214678" y="3857628"/>
            <a:ext cx="1928826" cy="3000372"/>
          </a:xfrm>
          <a:prstGeom prst="rect">
            <a:avLst/>
          </a:prstGeom>
        </p:spPr>
      </p:pic>
      <p:pic>
        <p:nvPicPr>
          <p:cNvPr id="11" name="Рисунок 10" descr="image (25).jpg"/>
          <p:cNvPicPr>
            <a:picLocks noChangeAspect="1"/>
          </p:cNvPicPr>
          <p:nvPr/>
        </p:nvPicPr>
        <p:blipFill>
          <a:blip r:embed="rId8" cstate="print"/>
          <a:stretch>
            <a:fillRect/>
          </a:stretch>
        </p:blipFill>
        <p:spPr>
          <a:xfrm rot="16200000">
            <a:off x="6822281" y="2107413"/>
            <a:ext cx="2000264" cy="2643174"/>
          </a:xfrm>
          <a:prstGeom prst="rect">
            <a:avLst/>
          </a:prstGeom>
        </p:spPr>
      </p:pic>
      <p:pic>
        <p:nvPicPr>
          <p:cNvPr id="12" name="Рисунок 11" descr="kdr2016-6.jpg"/>
          <p:cNvPicPr>
            <a:picLocks noChangeAspect="1"/>
          </p:cNvPicPr>
          <p:nvPr/>
        </p:nvPicPr>
        <p:blipFill>
          <a:blip r:embed="rId9" cstate="print"/>
          <a:stretch>
            <a:fillRect/>
          </a:stretch>
        </p:blipFill>
        <p:spPr>
          <a:xfrm>
            <a:off x="6500826" y="4786322"/>
            <a:ext cx="2643174" cy="207167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6941.JPG"/>
          <p:cNvPicPr>
            <a:picLocks noChangeAspect="1"/>
          </p:cNvPicPr>
          <p:nvPr/>
        </p:nvPicPr>
        <p:blipFill>
          <a:blip r:embed="rId2" cstate="print"/>
          <a:stretch>
            <a:fillRect/>
          </a:stretch>
        </p:blipFill>
        <p:spPr>
          <a:xfrm rot="5400000">
            <a:off x="1714504" y="714356"/>
            <a:ext cx="6858000" cy="54292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14414" y="571480"/>
            <a:ext cx="7929586" cy="5509200"/>
          </a:xfrm>
          <a:prstGeom prst="rect">
            <a:avLst/>
          </a:prstGeom>
        </p:spPr>
        <p:txBody>
          <a:bodyPr wrap="square">
            <a:spAutoFit/>
          </a:bodyPr>
          <a:lstStyle/>
          <a:p>
            <a:r>
              <a:rPr lang="ru-RU" sz="3200" dirty="0" err="1" smtClean="0">
                <a:solidFill>
                  <a:schemeClr val="accent6">
                    <a:lumMod val="20000"/>
                    <a:lumOff val="80000"/>
                  </a:schemeClr>
                </a:solidFill>
              </a:rPr>
              <a:t>Крючкова</a:t>
            </a:r>
            <a:r>
              <a:rPr lang="ru-RU" sz="3200" dirty="0" smtClean="0">
                <a:solidFill>
                  <a:schemeClr val="accent6">
                    <a:lumMod val="20000"/>
                    <a:lumOff val="80000"/>
                  </a:schemeClr>
                </a:solidFill>
              </a:rPr>
              <a:t> Варвара Титовна со 2 января 1943 года, приказ 226,  состояла на штатной  должности в 129 полевом прачечном отряде в частях действующей армии в должности прачки. Варвара Титовна стирала бинты для раненых солдат. Ей было 13 лет, всего 13 лет! Жили в  лесах, стирали солдатам бельё и одежду. Помогали ухаживать за ранеными, стирали бинты для перевязки, потому что их не хватало. Выполняли всякие поручения командиров.</a:t>
            </a:r>
            <a:endParaRPr lang="ru-RU" sz="3200" dirty="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86182" y="3571874"/>
            <a:ext cx="1500198" cy="1938992"/>
          </a:xfrm>
          <a:prstGeom prst="rect">
            <a:avLst/>
          </a:prstGeom>
        </p:spPr>
        <p:txBody>
          <a:bodyPr wrap="square">
            <a:spAutoFit/>
          </a:bodyPr>
          <a:lstStyle/>
          <a:p>
            <a:r>
              <a:rPr lang="ru-RU" sz="2000" dirty="0" smtClean="0">
                <a:solidFill>
                  <a:schemeClr val="accent6">
                    <a:lumMod val="20000"/>
                    <a:lumOff val="80000"/>
                  </a:schemeClr>
                </a:solidFill>
              </a:rPr>
              <a:t>Лера </a:t>
            </a:r>
            <a:r>
              <a:rPr lang="ru-RU" sz="2000" dirty="0" err="1" smtClean="0">
                <a:solidFill>
                  <a:schemeClr val="accent6">
                    <a:lumMod val="20000"/>
                    <a:lumOff val="80000"/>
                  </a:schemeClr>
                </a:solidFill>
              </a:rPr>
              <a:t>Колмыкова</a:t>
            </a:r>
            <a:r>
              <a:rPr lang="ru-RU" sz="2000" dirty="0" smtClean="0">
                <a:solidFill>
                  <a:schemeClr val="accent6">
                    <a:lumMod val="20000"/>
                    <a:lumOff val="80000"/>
                  </a:schemeClr>
                </a:solidFill>
              </a:rPr>
              <a:t>, правнучка </a:t>
            </a:r>
            <a:r>
              <a:rPr lang="ru-RU" sz="2000" dirty="0" err="1" smtClean="0">
                <a:solidFill>
                  <a:schemeClr val="accent6">
                    <a:lumMod val="20000"/>
                    <a:lumOff val="80000"/>
                  </a:schemeClr>
                </a:solidFill>
              </a:rPr>
              <a:t>КрючковойВарвары</a:t>
            </a:r>
            <a:r>
              <a:rPr lang="ru-RU" sz="2000" dirty="0" smtClean="0">
                <a:solidFill>
                  <a:schemeClr val="accent6">
                    <a:lumMod val="20000"/>
                    <a:lumOff val="80000"/>
                  </a:schemeClr>
                </a:solidFill>
              </a:rPr>
              <a:t> Титовны.</a:t>
            </a:r>
            <a:endParaRPr lang="ru-RU" sz="2000" dirty="0">
              <a:solidFill>
                <a:schemeClr val="accent6">
                  <a:lumMod val="20000"/>
                  <a:lumOff val="80000"/>
                </a:schemeClr>
              </a:solidFill>
            </a:endParaRPr>
          </a:p>
        </p:txBody>
      </p:sp>
      <p:pic>
        <p:nvPicPr>
          <p:cNvPr id="4" name="Рисунок 3" descr="i (4).jpg"/>
          <p:cNvPicPr>
            <a:picLocks noChangeAspect="1"/>
          </p:cNvPicPr>
          <p:nvPr/>
        </p:nvPicPr>
        <p:blipFill>
          <a:blip r:embed="rId2" cstate="print"/>
          <a:stretch>
            <a:fillRect/>
          </a:stretch>
        </p:blipFill>
        <p:spPr>
          <a:xfrm>
            <a:off x="285720" y="0"/>
            <a:ext cx="2928958" cy="3786190"/>
          </a:xfrm>
          <a:prstGeom prst="roundRect">
            <a:avLst/>
          </a:prstGeom>
        </p:spPr>
      </p:pic>
      <p:pic>
        <p:nvPicPr>
          <p:cNvPr id="5" name="Рисунок 4" descr="i (8).jpg"/>
          <p:cNvPicPr>
            <a:picLocks noChangeAspect="1"/>
          </p:cNvPicPr>
          <p:nvPr/>
        </p:nvPicPr>
        <p:blipFill>
          <a:blip r:embed="rId3" cstate="print"/>
          <a:stretch>
            <a:fillRect/>
          </a:stretch>
        </p:blipFill>
        <p:spPr>
          <a:xfrm>
            <a:off x="5857884" y="0"/>
            <a:ext cx="2786082" cy="3929066"/>
          </a:xfrm>
          <a:prstGeom prst="roundRect">
            <a:avLst/>
          </a:prstGeom>
        </p:spPr>
      </p:pic>
      <p:pic>
        <p:nvPicPr>
          <p:cNvPr id="6" name="Рисунок 5" descr="IMG_3062.JPG"/>
          <p:cNvPicPr>
            <a:picLocks noChangeAspect="1"/>
          </p:cNvPicPr>
          <p:nvPr/>
        </p:nvPicPr>
        <p:blipFill>
          <a:blip r:embed="rId4" cstate="print"/>
          <a:stretch>
            <a:fillRect/>
          </a:stretch>
        </p:blipFill>
        <p:spPr>
          <a:xfrm>
            <a:off x="5286380" y="3929066"/>
            <a:ext cx="3857620" cy="2928934"/>
          </a:xfrm>
          <a:prstGeom prst="roundRect">
            <a:avLst/>
          </a:prstGeom>
        </p:spPr>
      </p:pic>
      <p:pic>
        <p:nvPicPr>
          <p:cNvPr id="8" name="Рисунок 7" descr="IMG_9407.jpg"/>
          <p:cNvPicPr>
            <a:picLocks noChangeAspect="1"/>
          </p:cNvPicPr>
          <p:nvPr/>
        </p:nvPicPr>
        <p:blipFill>
          <a:blip r:embed="rId5" cstate="print"/>
          <a:stretch>
            <a:fillRect/>
          </a:stretch>
        </p:blipFill>
        <p:spPr>
          <a:xfrm>
            <a:off x="0" y="3786190"/>
            <a:ext cx="3786214" cy="3071810"/>
          </a:xfrm>
          <a:prstGeom prst="roundRect">
            <a:avLst/>
          </a:prstGeom>
        </p:spPr>
      </p:pic>
      <p:pic>
        <p:nvPicPr>
          <p:cNvPr id="7" name="Рисунок 6" descr="IMG_20200310_113456.jpg"/>
          <p:cNvPicPr>
            <a:picLocks noChangeAspect="1"/>
          </p:cNvPicPr>
          <p:nvPr/>
        </p:nvPicPr>
        <p:blipFill>
          <a:blip r:embed="rId6" cstate="print"/>
          <a:stretch>
            <a:fillRect/>
          </a:stretch>
        </p:blipFill>
        <p:spPr>
          <a:xfrm>
            <a:off x="3214678" y="500042"/>
            <a:ext cx="2643206" cy="2500306"/>
          </a:xfrm>
          <a:prstGeom prst="round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Чайкин Василий Егорович.jpg"/>
          <p:cNvPicPr>
            <a:picLocks noChangeAspect="1"/>
          </p:cNvPicPr>
          <p:nvPr/>
        </p:nvPicPr>
        <p:blipFill>
          <a:blip r:embed="rId2" cstate="print"/>
          <a:stretch>
            <a:fillRect/>
          </a:stretch>
        </p:blipFill>
        <p:spPr>
          <a:xfrm>
            <a:off x="3857620" y="0"/>
            <a:ext cx="3857625" cy="6858000"/>
          </a:xfrm>
          <a:prstGeom prst="rect">
            <a:avLst/>
          </a:prstGeom>
        </p:spPr>
      </p:pic>
      <p:sp>
        <p:nvSpPr>
          <p:cNvPr id="5" name="Прямоугольник 4"/>
          <p:cNvSpPr/>
          <p:nvPr/>
        </p:nvSpPr>
        <p:spPr>
          <a:xfrm>
            <a:off x="1142976" y="2828836"/>
            <a:ext cx="2786082" cy="1938992"/>
          </a:xfrm>
          <a:prstGeom prst="rect">
            <a:avLst/>
          </a:prstGeom>
        </p:spPr>
        <p:txBody>
          <a:bodyPr wrap="square">
            <a:spAutoFit/>
          </a:bodyPr>
          <a:lstStyle/>
          <a:p>
            <a:r>
              <a:rPr lang="ru-RU" sz="4000" dirty="0" smtClean="0">
                <a:solidFill>
                  <a:schemeClr val="accent6">
                    <a:lumMod val="20000"/>
                    <a:lumOff val="80000"/>
                  </a:schemeClr>
                </a:solidFill>
              </a:rPr>
              <a:t>Чайкин Василий  Егорович </a:t>
            </a:r>
            <a:endParaRPr lang="ru-RU" sz="4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3" y="1428736"/>
            <a:ext cx="7286676" cy="4154984"/>
          </a:xfrm>
          <a:prstGeom prst="rect">
            <a:avLst/>
          </a:prstGeom>
        </p:spPr>
        <p:txBody>
          <a:bodyPr wrap="square">
            <a:spAutoFit/>
          </a:bodyPr>
          <a:lstStyle/>
          <a:p>
            <a:r>
              <a:rPr lang="ru-RU" sz="2400" dirty="0" smtClean="0">
                <a:solidFill>
                  <a:schemeClr val="accent6">
                    <a:lumMod val="20000"/>
                    <a:lumOff val="80000"/>
                  </a:schemeClr>
                </a:solidFill>
              </a:rPr>
              <a:t>Чайкин Василий  Егорович во время войны был командиром отделения второго батальона 64 бригады Западного фронта, в боях за село Карманово Смоленской области был тяжело ранен осколком мины в бедро. В результате полученного тяжелого ранения стал инвалидом второй группы и был комиссован по состоянию здоровья в родную Чувашию, где добросовестно трудился на благо Родины и был награжден орденом Славы 3 степени. Василий Егорович воспитал 13 детей и умер в возрасте 86 лет.</a:t>
            </a:r>
            <a:endParaRPr lang="ru-RU" sz="2400" dirty="0"/>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1949</TotalTime>
  <Words>1976</Words>
  <Application>Microsoft Office PowerPoint</Application>
  <PresentationFormat>Экран (4:3)</PresentationFormat>
  <Paragraphs>91</Paragraphs>
  <Slides>59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Win7</cp:lastModifiedBy>
  <cp:revision>199</cp:revision>
  <dcterms:created xsi:type="dcterms:W3CDTF">2019-04-14T21:35:17Z</dcterms:created>
  <dcterms:modified xsi:type="dcterms:W3CDTF">2020-05-14T09:18:57Z</dcterms:modified>
</cp:coreProperties>
</file>